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Play"/>
      <p:regular r:id="rId26"/>
      <p:bold r:id="rId27"/>
    </p:embeddedFont>
    <p:embeddedFont>
      <p:font typeface="Open Sans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itWIzi3uvCCxHROwG5nCvSTHls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Play-regular.fntdata"/><Relationship Id="rId25" Type="http://schemas.openxmlformats.org/officeDocument/2006/relationships/slide" Target="slides/slide20.xml"/><Relationship Id="rId28" Type="http://schemas.openxmlformats.org/officeDocument/2006/relationships/font" Target="fonts/OpenSans-bold.fntdata"/><Relationship Id="rId27" Type="http://schemas.openxmlformats.org/officeDocument/2006/relationships/font" Target="fonts/Pl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im-progress.com/resource/converged-hredd-assessment-tool" TargetMode="External"/><Relationship Id="rId3" Type="http://schemas.openxmlformats.org/officeDocument/2006/relationships/hyperlink" Target="https://www.fairlabor.org/resource/converged-hredd-assessment-tool/" TargetMode="External"/><Relationship Id="rId4" Type="http://schemas.openxmlformats.org/officeDocument/2006/relationships/hyperlink" Target="https://www.theconsumergoodsforum.com/press_releases/launch-of-the-converged-human-rights-and-environmental-due-diligence-assessment-tool/" TargetMode="External"/><Relationship Id="rId5" Type="http://schemas.openxmlformats.org/officeDocument/2006/relationships/hyperlink" Target="https://www.proforest.net/resources/publications/converged-hredd-assessment-tool-and-guidance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adfd4655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g31adfd4655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a3f5efd1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a3f5efd1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1a3f5efd1e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a3f5efd1e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a3f5efd1e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1a3f5efd1e_1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a3f5efd1e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a3f5efd1e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1a3f5efd1e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Available through our websites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Further discussions about deployment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Sharing with key stakeholders &amp; getting feedback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Rollout through AIM-Progress supplier capability building work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Discussions with platforms like Sedex &amp; Ecovadis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12 month timeframe –revisit in 2025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Reinforce the origins about coming together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Use the tool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Verification can be used with certain members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Action planning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Support to suppliers</a:t>
            </a:r>
            <a:endParaRPr/>
          </a:p>
        </p:txBody>
      </p:sp>
      <p:sp>
        <p:nvSpPr>
          <p:cNvPr id="335" name="Google Shape;33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Louise</a:t>
            </a:r>
            <a:endParaRPr/>
          </a:p>
        </p:txBody>
      </p:sp>
      <p:sp>
        <p:nvSpPr>
          <p:cNvPr id="132" name="Google Shape;13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Should we all add our contact details and website links here?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Dear participants you will have access to the tool through any of our websites: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https://aim-progress.com/resource/converged-hredd-assessment-tool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https://www.fairlabor.org/resource/converged-hredd-assessment-tool/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https://www.theconsumergoodsforum.com/press_releases/launch-of-the-converged-human-rights-and-environmental-due-diligence-assessment-tool/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https://www.proforest.net/resources/publications/converged-hredd-assessment-tool-and-guidance/</a:t>
            </a:r>
            <a:r>
              <a:rPr lang="en-GB"/>
              <a:t> </a:t>
            </a:r>
            <a:endParaRPr/>
          </a:p>
        </p:txBody>
      </p:sp>
      <p:sp>
        <p:nvSpPr>
          <p:cNvPr id="347" name="Google Shape;34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Louise</a:t>
            </a:r>
            <a:endParaRPr/>
          </a:p>
        </p:txBody>
      </p:sp>
      <p:sp>
        <p:nvSpPr>
          <p:cNvPr id="138" name="Google Shape;13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Maria-Isabel </a:t>
            </a:r>
            <a:endParaRPr/>
          </a:p>
        </p:txBody>
      </p:sp>
      <p:sp>
        <p:nvSpPr>
          <p:cNvPr id="144" name="Google Shape;1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Richa - FLA</a:t>
            </a:r>
            <a:endParaRPr/>
          </a:p>
        </p:txBody>
      </p:sp>
      <p:sp>
        <p:nvSpPr>
          <p:cNvPr id="170" name="Google Shape;17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b52c1137f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Bex - Proforest</a:t>
            </a:r>
            <a:endParaRPr/>
          </a:p>
        </p:txBody>
      </p:sp>
      <p:sp>
        <p:nvSpPr>
          <p:cNvPr id="184" name="Google Shape;184;g31b52c1137f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CAED"/>
          </a:solidFill>
          <a:ln>
            <a:noFill/>
          </a:ln>
        </p:spPr>
      </p:sp>
      <p:sp>
        <p:nvSpPr>
          <p:cNvPr id="15" name="Google Shape;15;p32"/>
          <p:cNvSpPr/>
          <p:nvPr>
            <p:ph idx="3" type="pic"/>
          </p:nvPr>
        </p:nvSpPr>
        <p:spPr>
          <a:xfrm>
            <a:off x="739586" y="847164"/>
            <a:ext cx="5096438" cy="3671888"/>
          </a:xfrm>
          <a:prstGeom prst="rect">
            <a:avLst/>
          </a:prstGeom>
          <a:solidFill>
            <a:srgbClr val="1D344D"/>
          </a:solidFill>
          <a:ln>
            <a:noFill/>
          </a:ln>
        </p:spPr>
      </p:sp>
      <p:sp>
        <p:nvSpPr>
          <p:cNvPr id="16" name="Google Shape;16;p32"/>
          <p:cNvSpPr txBox="1"/>
          <p:nvPr>
            <p:ph idx="1" type="body"/>
          </p:nvPr>
        </p:nvSpPr>
        <p:spPr>
          <a:xfrm>
            <a:off x="1236379" y="1403537"/>
            <a:ext cx="401955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4" type="body"/>
          </p:nvPr>
        </p:nvSpPr>
        <p:spPr>
          <a:xfrm>
            <a:off x="1236379" y="3340287"/>
            <a:ext cx="401955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32"/>
          <p:cNvSpPr/>
          <p:nvPr>
            <p:ph idx="5" type="pic"/>
          </p:nvPr>
        </p:nvSpPr>
        <p:spPr>
          <a:xfrm>
            <a:off x="739663" y="4519052"/>
            <a:ext cx="1291110" cy="1290919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2"/>
          <p:cNvSpPr/>
          <p:nvPr>
            <p:ph idx="6" type="pic"/>
          </p:nvPr>
        </p:nvSpPr>
        <p:spPr>
          <a:xfrm rot="-8100000">
            <a:off x="926752" y="-460141"/>
            <a:ext cx="913091" cy="919492"/>
          </a:xfrm>
          <a:prstGeom prst="rect">
            <a:avLst/>
          </a:prstGeom>
          <a:solidFill>
            <a:srgbClr val="1D344D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6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6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6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1" name="Google Shape;81;p6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6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7" name="Google Shape;97;p6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6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6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5" name="Google Shape;10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6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ONE COLUM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5"/>
          <p:cNvSpPr txBox="1"/>
          <p:nvPr>
            <p:ph type="title"/>
          </p:nvPr>
        </p:nvSpPr>
        <p:spPr>
          <a:xfrm>
            <a:off x="695325" y="365125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5"/>
          <p:cNvSpPr txBox="1"/>
          <p:nvPr>
            <p:ph idx="1" type="body"/>
          </p:nvPr>
        </p:nvSpPr>
        <p:spPr>
          <a:xfrm>
            <a:off x="695326" y="1592263"/>
            <a:ext cx="10801348" cy="4608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Font typeface="Arial"/>
              <a:buChar char="•"/>
              <a:defRPr sz="1600"/>
            </a:lvl4pPr>
            <a:lvl5pPr indent="-3048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3" name="Google Shape;23;p5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5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/>
        </p:txBody>
      </p:sp>
      <p:sp>
        <p:nvSpPr>
          <p:cNvPr id="27" name="Google Shape;27;p5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5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Cover">
  <p:cSld name="Simple Cov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/>
          <p:nvPr/>
        </p:nvSpPr>
        <p:spPr>
          <a:xfrm>
            <a:off x="1" y="0"/>
            <a:ext cx="8616175" cy="6858000"/>
          </a:xfrm>
          <a:prstGeom prst="rect">
            <a:avLst/>
          </a:prstGeom>
          <a:solidFill>
            <a:schemeClr val="lt2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4"/>
          <p:cNvSpPr txBox="1"/>
          <p:nvPr/>
        </p:nvSpPr>
        <p:spPr>
          <a:xfrm>
            <a:off x="1236379" y="1206033"/>
            <a:ext cx="62961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cover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4"/>
          <p:cNvSpPr txBox="1"/>
          <p:nvPr/>
        </p:nvSpPr>
        <p:spPr>
          <a:xfrm>
            <a:off x="1236379" y="3394168"/>
            <a:ext cx="4019550" cy="28436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consectetur adipiscing elit. Sed sollicitudin nibh ac ante viverra bibendum.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84983" y="425481"/>
            <a:ext cx="2540000" cy="1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">
  <p:cSld name="1_Cov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/>
          <p:nvPr>
            <p:ph idx="2" type="pic"/>
          </p:nvPr>
        </p:nvSpPr>
        <p:spPr>
          <a:xfrm>
            <a:off x="0" y="-395"/>
            <a:ext cx="12192000" cy="6858000"/>
          </a:xfrm>
          <a:prstGeom prst="rect">
            <a:avLst/>
          </a:prstGeom>
          <a:solidFill>
            <a:srgbClr val="FBE6C1"/>
          </a:solidFill>
          <a:ln>
            <a:noFill/>
          </a:ln>
        </p:spPr>
      </p:sp>
      <p:sp>
        <p:nvSpPr>
          <p:cNvPr id="37" name="Google Shape;37;p45"/>
          <p:cNvSpPr/>
          <p:nvPr>
            <p:ph idx="3" type="pic"/>
          </p:nvPr>
        </p:nvSpPr>
        <p:spPr>
          <a:xfrm>
            <a:off x="739586" y="847164"/>
            <a:ext cx="5096438" cy="3671888"/>
          </a:xfrm>
          <a:prstGeom prst="rect">
            <a:avLst/>
          </a:prstGeom>
          <a:solidFill>
            <a:srgbClr val="F6A623"/>
          </a:solidFill>
          <a:ln>
            <a:noFill/>
          </a:ln>
        </p:spPr>
      </p:sp>
      <p:sp>
        <p:nvSpPr>
          <p:cNvPr id="38" name="Google Shape;38;p45"/>
          <p:cNvSpPr txBox="1"/>
          <p:nvPr>
            <p:ph idx="1" type="body"/>
          </p:nvPr>
        </p:nvSpPr>
        <p:spPr>
          <a:xfrm>
            <a:off x="1236379" y="1403537"/>
            <a:ext cx="401955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4" type="body"/>
          </p:nvPr>
        </p:nvSpPr>
        <p:spPr>
          <a:xfrm>
            <a:off x="1236379" y="3340287"/>
            <a:ext cx="401955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45"/>
          <p:cNvSpPr/>
          <p:nvPr>
            <p:ph idx="5" type="pic"/>
          </p:nvPr>
        </p:nvSpPr>
        <p:spPr>
          <a:xfrm rot="-8100000">
            <a:off x="926752" y="-460141"/>
            <a:ext cx="913091" cy="919492"/>
          </a:xfrm>
          <a:prstGeom prst="rect">
            <a:avLst/>
          </a:prstGeom>
          <a:solidFill>
            <a:srgbClr val="F6A623"/>
          </a:solidFill>
          <a:ln>
            <a:noFill/>
          </a:ln>
        </p:spPr>
      </p:sp>
      <p:pic>
        <p:nvPicPr>
          <p:cNvPr id="41" name="Google Shape;4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381" y="4519052"/>
            <a:ext cx="2540000" cy="1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 + 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6"/>
          <p:cNvSpPr txBox="1"/>
          <p:nvPr>
            <p:ph idx="1" type="body"/>
          </p:nvPr>
        </p:nvSpPr>
        <p:spPr>
          <a:xfrm>
            <a:off x="1413746" y="1372195"/>
            <a:ext cx="47894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344D"/>
              </a:buClr>
              <a:buSzPts val="4000"/>
              <a:buFont typeface="Calibri"/>
              <a:buNone/>
              <a:defRPr b="1" sz="4000">
                <a:solidFill>
                  <a:srgbClr val="1D344D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2" type="body"/>
          </p:nvPr>
        </p:nvSpPr>
        <p:spPr>
          <a:xfrm>
            <a:off x="1413746" y="2696914"/>
            <a:ext cx="4019550" cy="3219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66" name="Google Shape;66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/>
        </p:nvSpPr>
        <p:spPr>
          <a:xfrm>
            <a:off x="10906678" y="6176963"/>
            <a:ext cx="9143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GB" sz="1200" u="none" cap="none" strike="noStrike">
                <a:solidFill>
                  <a:srgbClr val="1D344D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800" u="none" cap="none" strike="noStrike">
              <a:solidFill>
                <a:srgbClr val="1D34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" name="Google Shape;12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666697" y="194788"/>
            <a:ext cx="3348000" cy="418499"/>
          </a:xfrm>
          <a:prstGeom prst="rect">
            <a:avLst/>
          </a:prstGeom>
          <a:solidFill>
            <a:srgbClr val="FBE6C1"/>
          </a:solidFill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Relationship Id="rId5" Type="http://schemas.openxmlformats.org/officeDocument/2006/relationships/image" Target="../media/image30.png"/><Relationship Id="rId6" Type="http://schemas.openxmlformats.org/officeDocument/2006/relationships/image" Target="../media/image42.png"/><Relationship Id="rId7" Type="http://schemas.openxmlformats.org/officeDocument/2006/relationships/image" Target="../media/image44.png"/><Relationship Id="rId8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jp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proforest.net/" TargetMode="External"/><Relationship Id="rId10" Type="http://schemas.openxmlformats.org/officeDocument/2006/relationships/hyperlink" Target="https://www.fairlabor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aim-progress.com/news/launch-of-the-converged-human-rights-and-environmental-due-diligence-assessment-tool" TargetMode="External"/><Relationship Id="rId4" Type="http://schemas.openxmlformats.org/officeDocument/2006/relationships/hyperlink" Target="https://aim-progress.com/" TargetMode="External"/><Relationship Id="rId9" Type="http://schemas.openxmlformats.org/officeDocument/2006/relationships/hyperlink" Target="https://www.fairlabor.org" TargetMode="External"/><Relationship Id="rId5" Type="http://schemas.openxmlformats.org/officeDocument/2006/relationships/hyperlink" Target="mailto:info@aim-progress.com" TargetMode="External"/><Relationship Id="rId6" Type="http://schemas.openxmlformats.org/officeDocument/2006/relationships/hyperlink" Target="mailto:info@aim-progress.com" TargetMode="External"/><Relationship Id="rId7" Type="http://schemas.openxmlformats.org/officeDocument/2006/relationships/hyperlink" Target="https://www.theconsumergoodsforum.com/" TargetMode="External"/><Relationship Id="rId8" Type="http://schemas.openxmlformats.org/officeDocument/2006/relationships/hyperlink" Target="mailto:social@theconsumergoodsforum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39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11" Type="http://schemas.openxmlformats.org/officeDocument/2006/relationships/image" Target="../media/image15.png"/><Relationship Id="rId10" Type="http://schemas.openxmlformats.org/officeDocument/2006/relationships/image" Target="../media/image33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5" Type="http://schemas.openxmlformats.org/officeDocument/2006/relationships/image" Target="../media/image45.png"/><Relationship Id="rId14" Type="http://schemas.openxmlformats.org/officeDocument/2006/relationships/image" Target="../media/image20.jpg"/><Relationship Id="rId17" Type="http://schemas.openxmlformats.org/officeDocument/2006/relationships/image" Target="../media/image37.png"/><Relationship Id="rId16" Type="http://schemas.openxmlformats.org/officeDocument/2006/relationships/image" Target="../media/image28.png"/><Relationship Id="rId5" Type="http://schemas.openxmlformats.org/officeDocument/2006/relationships/image" Target="../media/image18.png"/><Relationship Id="rId19" Type="http://schemas.openxmlformats.org/officeDocument/2006/relationships/image" Target="../media/image4.jpg"/><Relationship Id="rId6" Type="http://schemas.openxmlformats.org/officeDocument/2006/relationships/image" Target="../media/image29.png"/><Relationship Id="rId18" Type="http://schemas.openxmlformats.org/officeDocument/2006/relationships/image" Target="../media/image23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1adfd4655a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FBE6C1"/>
          </a:solidFill>
          <a:ln>
            <a:noFill/>
          </a:ln>
        </p:spPr>
      </p:pic>
      <p:pic>
        <p:nvPicPr>
          <p:cNvPr id="125" name="Google Shape;125;g31adfd4655a_0_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687" r="2678" t="0"/>
          <a:stretch/>
        </p:blipFill>
        <p:spPr>
          <a:xfrm>
            <a:off x="739586" y="847164"/>
            <a:ext cx="5096400" cy="3672000"/>
          </a:xfrm>
          <a:prstGeom prst="rect">
            <a:avLst/>
          </a:prstGeom>
          <a:solidFill>
            <a:srgbClr val="F6A623"/>
          </a:solidFill>
          <a:ln>
            <a:noFill/>
          </a:ln>
        </p:spPr>
      </p:pic>
      <p:sp>
        <p:nvSpPr>
          <p:cNvPr id="126" name="Google Shape;126;g31adfd4655a_0_0"/>
          <p:cNvSpPr txBox="1"/>
          <p:nvPr>
            <p:ph idx="1" type="body"/>
          </p:nvPr>
        </p:nvSpPr>
        <p:spPr>
          <a:xfrm>
            <a:off x="1277925" y="1551499"/>
            <a:ext cx="45582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GB"/>
              <a:t>Converged HREDD Assessment Tool</a:t>
            </a:r>
            <a:endParaRPr/>
          </a:p>
        </p:txBody>
      </p:sp>
      <p:sp>
        <p:nvSpPr>
          <p:cNvPr id="127" name="Google Shape;127;g31adfd4655a_0_0"/>
          <p:cNvSpPr txBox="1"/>
          <p:nvPr>
            <p:ph idx="4" type="body"/>
          </p:nvPr>
        </p:nvSpPr>
        <p:spPr>
          <a:xfrm>
            <a:off x="1236379" y="2959287"/>
            <a:ext cx="4019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GB">
                <a:solidFill>
                  <a:srgbClr val="FFFFFF"/>
                </a:solidFill>
              </a:rPr>
              <a:t>Empowering Industries to Strengthen Human Rights and Environmental Due Diligence Practices</a:t>
            </a:r>
            <a:endParaRPr/>
          </a:p>
        </p:txBody>
      </p:sp>
      <p:pic>
        <p:nvPicPr>
          <p:cNvPr id="128" name="Google Shape;128;g31adfd4655a_0_0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0" l="16141" r="16148" t="0"/>
          <a:stretch/>
        </p:blipFill>
        <p:spPr>
          <a:xfrm rot="-8100000">
            <a:off x="926776" y="-460019"/>
            <a:ext cx="913016" cy="919380"/>
          </a:xfrm>
          <a:prstGeom prst="rect">
            <a:avLst/>
          </a:prstGeom>
          <a:solidFill>
            <a:srgbClr val="F6A623"/>
          </a:solidFill>
          <a:ln>
            <a:noFill/>
          </a:ln>
        </p:spPr>
      </p:pic>
      <p:pic>
        <p:nvPicPr>
          <p:cNvPr id="129" name="Google Shape;129;g31adfd4655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075" y="4519175"/>
            <a:ext cx="10160026" cy="1270000"/>
          </a:xfrm>
          <a:prstGeom prst="rect">
            <a:avLst/>
          </a:prstGeom>
          <a:solidFill>
            <a:srgbClr val="FBE6C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a3f5efd1e_1_0"/>
          <p:cNvSpPr txBox="1"/>
          <p:nvPr>
            <p:ph type="title"/>
          </p:nvPr>
        </p:nvSpPr>
        <p:spPr>
          <a:xfrm>
            <a:off x="695400" y="517675"/>
            <a:ext cx="108012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Objective</a:t>
            </a:r>
            <a:endParaRPr b="1" sz="3600"/>
          </a:p>
        </p:txBody>
      </p:sp>
      <p:pic>
        <p:nvPicPr>
          <p:cNvPr id="220" name="Google Shape;220;g31a3f5efd1e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75" y="2823538"/>
            <a:ext cx="14097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1a3f5efd1e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8900" y="2360725"/>
            <a:ext cx="8804549" cy="24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1a3f5efd1e_1_0"/>
          <p:cNvSpPr txBox="1"/>
          <p:nvPr/>
        </p:nvSpPr>
        <p:spPr>
          <a:xfrm>
            <a:off x="2922275" y="2647488"/>
            <a:ext cx="82848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</a:rPr>
              <a:t>A tool that will allow companies, brands and suppliers to assess the maturity level of their HREDD management systems and use this as the basis of improving those systems.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a3f5efd1e_1_12"/>
          <p:cNvSpPr txBox="1"/>
          <p:nvPr>
            <p:ph type="title"/>
          </p:nvPr>
        </p:nvSpPr>
        <p:spPr>
          <a:xfrm>
            <a:off x="695325" y="365125"/>
            <a:ext cx="10801200" cy="122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</a:rPr>
              <a:t>Tool &amp; Guidance</a:t>
            </a:r>
            <a:endParaRPr/>
          </a:p>
        </p:txBody>
      </p:sp>
      <p:pic>
        <p:nvPicPr>
          <p:cNvPr id="229" name="Google Shape;229;g31a3f5efd1e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963" y="1847625"/>
            <a:ext cx="9413927" cy="408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a3f5efd1e_1_20"/>
          <p:cNvSpPr txBox="1"/>
          <p:nvPr>
            <p:ph type="title"/>
          </p:nvPr>
        </p:nvSpPr>
        <p:spPr>
          <a:xfrm>
            <a:off x="695325" y="365125"/>
            <a:ext cx="10801200" cy="122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/>
              <a:t>Tool Elements</a:t>
            </a:r>
            <a:endParaRPr b="1" sz="3200"/>
          </a:p>
        </p:txBody>
      </p:sp>
      <p:pic>
        <p:nvPicPr>
          <p:cNvPr id="236" name="Google Shape;236;g31a3f5efd1e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625" y="1449350"/>
            <a:ext cx="9449669" cy="496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/>
          <p:nvPr>
            <p:ph type="title"/>
          </p:nvPr>
        </p:nvSpPr>
        <p:spPr>
          <a:xfrm>
            <a:off x="695325" y="365125"/>
            <a:ext cx="4229601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Objective and insights</a:t>
            </a:r>
            <a:endParaRPr b="1" sz="3600"/>
          </a:p>
        </p:txBody>
      </p:sp>
      <p:grpSp>
        <p:nvGrpSpPr>
          <p:cNvPr id="242" name="Google Shape;242;p49"/>
          <p:cNvGrpSpPr/>
          <p:nvPr/>
        </p:nvGrpSpPr>
        <p:grpSpPr>
          <a:xfrm>
            <a:off x="-741101" y="54695"/>
            <a:ext cx="12216670" cy="7293488"/>
            <a:chOff x="-6126981" y="-937410"/>
            <a:chExt cx="12216670" cy="7293488"/>
          </a:xfrm>
        </p:grpSpPr>
        <p:sp>
          <p:nvSpPr>
            <p:cNvPr id="243" name="Google Shape;243;p49"/>
            <p:cNvSpPr/>
            <p:nvPr/>
          </p:nvSpPr>
          <p:spPr>
            <a:xfrm>
              <a:off x="-6126981" y="-937410"/>
              <a:ext cx="7293488" cy="7293488"/>
            </a:xfrm>
            <a:prstGeom prst="blockArc">
              <a:avLst>
                <a:gd fmla="val 18900000" name="adj1"/>
                <a:gd fmla="val 2700000" name="adj2"/>
                <a:gd fmla="val 296" name="adj3"/>
              </a:avLst>
            </a:prstGeom>
            <a:noFill/>
            <a:ln cap="flat" cmpd="sng" w="25400">
              <a:solidFill>
                <a:srgbClr val="487A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9"/>
            <p:cNvSpPr/>
            <p:nvPr/>
          </p:nvSpPr>
          <p:spPr>
            <a:xfrm>
              <a:off x="509717" y="338558"/>
              <a:ext cx="5579972" cy="677550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9"/>
            <p:cNvSpPr txBox="1"/>
            <p:nvPr/>
          </p:nvSpPr>
          <p:spPr>
            <a:xfrm>
              <a:off x="509717" y="338558"/>
              <a:ext cx="5579972" cy="67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7800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Used at parent company level</a:t>
              </a:r>
              <a:endPara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9"/>
            <p:cNvSpPr/>
            <p:nvPr/>
          </p:nvSpPr>
          <p:spPr>
            <a:xfrm>
              <a:off x="86248" y="253864"/>
              <a:ext cx="846937" cy="846937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9"/>
            <p:cNvSpPr/>
            <p:nvPr/>
          </p:nvSpPr>
          <p:spPr>
            <a:xfrm>
              <a:off x="995230" y="1354558"/>
              <a:ext cx="5094459" cy="677550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9"/>
            <p:cNvSpPr txBox="1"/>
            <p:nvPr/>
          </p:nvSpPr>
          <p:spPr>
            <a:xfrm>
              <a:off x="995230" y="1354558"/>
              <a:ext cx="5094459" cy="67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7800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 </a:t>
              </a:r>
              <a:r>
                <a:rPr b="1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understanding</a:t>
              </a:r>
              <a:r>
                <a:rPr b="0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HREDD maturity in </a:t>
              </a:r>
              <a:r>
                <a:rPr b="1" i="0" lang="en-GB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own operations</a:t>
              </a:r>
              <a:endParaRPr b="1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9"/>
            <p:cNvSpPr/>
            <p:nvPr/>
          </p:nvSpPr>
          <p:spPr>
            <a:xfrm>
              <a:off x="571761" y="1269864"/>
              <a:ext cx="846937" cy="846937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9"/>
            <p:cNvSpPr/>
            <p:nvPr/>
          </p:nvSpPr>
          <p:spPr>
            <a:xfrm>
              <a:off x="1144243" y="2370558"/>
              <a:ext cx="4945446" cy="677550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9"/>
            <p:cNvSpPr txBox="1"/>
            <p:nvPr/>
          </p:nvSpPr>
          <p:spPr>
            <a:xfrm>
              <a:off x="1144243" y="2370558"/>
              <a:ext cx="4945446" cy="67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5378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 </a:t>
              </a: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understanding</a:t>
              </a: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maturity of HREDD you do on your </a:t>
              </a: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supply chains</a:t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9"/>
            <p:cNvSpPr/>
            <p:nvPr/>
          </p:nvSpPr>
          <p:spPr>
            <a:xfrm>
              <a:off x="720774" y="2285864"/>
              <a:ext cx="846937" cy="846937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9"/>
            <p:cNvSpPr/>
            <p:nvPr/>
          </p:nvSpPr>
          <p:spPr>
            <a:xfrm>
              <a:off x="995230" y="3386558"/>
              <a:ext cx="5094459" cy="677550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9"/>
            <p:cNvSpPr txBox="1"/>
            <p:nvPr/>
          </p:nvSpPr>
          <p:spPr>
            <a:xfrm>
              <a:off x="995230" y="3386558"/>
              <a:ext cx="5094459" cy="67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5378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 </a:t>
              </a: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identifying gaps </a:t>
              </a: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 HREDD systems and </a:t>
              </a: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supporting improvement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9"/>
            <p:cNvSpPr/>
            <p:nvPr/>
          </p:nvSpPr>
          <p:spPr>
            <a:xfrm>
              <a:off x="571761" y="3301864"/>
              <a:ext cx="846937" cy="846937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9"/>
            <p:cNvSpPr/>
            <p:nvPr/>
          </p:nvSpPr>
          <p:spPr>
            <a:xfrm>
              <a:off x="509717" y="4402558"/>
              <a:ext cx="5579972" cy="677550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9"/>
            <p:cNvSpPr txBox="1"/>
            <p:nvPr/>
          </p:nvSpPr>
          <p:spPr>
            <a:xfrm>
              <a:off x="509717" y="4402558"/>
              <a:ext cx="5579972" cy="67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5378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 </a:t>
              </a: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informed supplier engagement </a:t>
              </a:r>
              <a:r>
                <a:rPr b="0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on HREDD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9"/>
            <p:cNvSpPr/>
            <p:nvPr/>
          </p:nvSpPr>
          <p:spPr>
            <a:xfrm>
              <a:off x="86248" y="4317864"/>
              <a:ext cx="846937" cy="846937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9" name="Google Shape;25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848" y="3038128"/>
            <a:ext cx="904261" cy="94251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9"/>
          <p:cNvSpPr txBox="1"/>
          <p:nvPr/>
        </p:nvSpPr>
        <p:spPr>
          <a:xfrm>
            <a:off x="1893497" y="2293538"/>
            <a:ext cx="3862713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tool that will allow companies, brands and suppliers to assess the maturity level of their HREDD management systems and use this as the basis of improving those systems.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0"/>
          <p:cNvSpPr txBox="1"/>
          <p:nvPr/>
        </p:nvSpPr>
        <p:spPr>
          <a:xfrm>
            <a:off x="695325" y="365125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Architecture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0"/>
          <p:cNvSpPr/>
          <p:nvPr/>
        </p:nvSpPr>
        <p:spPr>
          <a:xfrm rot="5400000">
            <a:off x="2864462" y="3220057"/>
            <a:ext cx="5822108" cy="530150"/>
          </a:xfrm>
          <a:prstGeom prst="roundRect">
            <a:avLst>
              <a:gd fmla="val 16667" name="adj"/>
            </a:avLst>
          </a:prstGeom>
          <a:solidFill>
            <a:srgbClr val="9CBDE6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POLICY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0"/>
          <p:cNvSpPr/>
          <p:nvPr/>
        </p:nvSpPr>
        <p:spPr>
          <a:xfrm rot="5400000">
            <a:off x="4013955" y="3220057"/>
            <a:ext cx="5822108" cy="530150"/>
          </a:xfrm>
          <a:prstGeom prst="roundRect">
            <a:avLst>
              <a:gd fmla="val 16667" name="adj"/>
            </a:avLst>
          </a:prstGeom>
          <a:solidFill>
            <a:srgbClr val="6A9EDA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RISK ASSESS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0"/>
          <p:cNvSpPr/>
          <p:nvPr/>
        </p:nvSpPr>
        <p:spPr>
          <a:xfrm rot="5400000">
            <a:off x="5075422" y="3220057"/>
            <a:ext cx="5822108" cy="530150"/>
          </a:xfrm>
          <a:prstGeom prst="roundRect">
            <a:avLst>
              <a:gd fmla="val 16667" name="adj"/>
            </a:avLst>
          </a:prstGeom>
          <a:solidFill>
            <a:srgbClr val="9CBDE6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TAKE ACTION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0"/>
          <p:cNvSpPr/>
          <p:nvPr/>
        </p:nvSpPr>
        <p:spPr>
          <a:xfrm rot="5400000">
            <a:off x="6129199" y="3220057"/>
            <a:ext cx="5822108" cy="530150"/>
          </a:xfrm>
          <a:prstGeom prst="roundRect">
            <a:avLst>
              <a:gd fmla="val 16667" name="adj"/>
            </a:avLst>
          </a:prstGeom>
          <a:solidFill>
            <a:srgbClr val="6A9EDA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REMEDY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0"/>
          <p:cNvSpPr/>
          <p:nvPr/>
        </p:nvSpPr>
        <p:spPr>
          <a:xfrm rot="5400000">
            <a:off x="7182976" y="3220057"/>
            <a:ext cx="5822108" cy="530150"/>
          </a:xfrm>
          <a:prstGeom prst="roundRect">
            <a:avLst>
              <a:gd fmla="val 16667" name="adj"/>
            </a:avLst>
          </a:prstGeom>
          <a:solidFill>
            <a:srgbClr val="9CBDE6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0"/>
          <p:cNvSpPr/>
          <p:nvPr/>
        </p:nvSpPr>
        <p:spPr>
          <a:xfrm rot="5400000">
            <a:off x="8144839" y="3220057"/>
            <a:ext cx="5822108" cy="530150"/>
          </a:xfrm>
          <a:prstGeom prst="roundRect">
            <a:avLst>
              <a:gd fmla="val 16667" name="adj"/>
            </a:avLst>
          </a:prstGeom>
          <a:solidFill>
            <a:srgbClr val="6A9EDA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0"/>
          <p:cNvSpPr txBox="1"/>
          <p:nvPr/>
        </p:nvSpPr>
        <p:spPr>
          <a:xfrm>
            <a:off x="6667853" y="2316722"/>
            <a:ext cx="17272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A836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DABA38"/>
                </a:solidFill>
                <a:latin typeface="Calibri"/>
                <a:ea typeface="Calibri"/>
                <a:cs typeface="Calibri"/>
                <a:sym typeface="Calibri"/>
              </a:rPr>
              <a:t>1. Corporate</a:t>
            </a:r>
            <a:endParaRPr b="0" i="0" sz="2100" u="none" cap="none" strike="noStrike">
              <a:solidFill>
                <a:srgbClr val="DABA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0"/>
          <p:cNvSpPr/>
          <p:nvPr/>
        </p:nvSpPr>
        <p:spPr>
          <a:xfrm>
            <a:off x="414839" y="2067475"/>
            <a:ext cx="11070900" cy="688500"/>
          </a:xfrm>
          <a:prstGeom prst="roundRect">
            <a:avLst>
              <a:gd fmla="val 16667" name="adj"/>
            </a:avLst>
          </a:prstGeom>
          <a:solidFill>
            <a:srgbClr val="DABA38"/>
          </a:solidFill>
          <a:ln>
            <a:noFill/>
          </a:ln>
        </p:spPr>
        <p:txBody>
          <a:bodyPr anchorCtr="0" anchor="t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Own Operations Questions Tab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Answers: yes, in progress, no // Guidance against all questions // Evidence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0"/>
          <p:cNvSpPr/>
          <p:nvPr/>
        </p:nvSpPr>
        <p:spPr>
          <a:xfrm>
            <a:off x="414897" y="2868725"/>
            <a:ext cx="11070900" cy="1024200"/>
          </a:xfrm>
          <a:prstGeom prst="roundRect">
            <a:avLst>
              <a:gd fmla="val 16667" name="adj"/>
            </a:avLst>
          </a:prstGeom>
          <a:solidFill>
            <a:srgbClr val="7CD47B"/>
          </a:solidFill>
          <a:ln>
            <a:noFill/>
          </a:ln>
        </p:spPr>
        <p:txBody>
          <a:bodyPr anchorCtr="0" anchor="t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Supply Chain(s) Questions Tab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 Symbols"/>
              <a:buChar char="▪"/>
            </a:pPr>
            <a:r>
              <a:rPr b="0" i="0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 providers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 Symbols"/>
              <a:buChar char="▪"/>
            </a:pPr>
            <a:r>
              <a:rPr b="0" i="0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 to 3 supply chains (e.g. high risk material/commodity supply chains)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sng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0"/>
          <p:cNvSpPr/>
          <p:nvPr/>
        </p:nvSpPr>
        <p:spPr>
          <a:xfrm>
            <a:off x="414840" y="4005674"/>
            <a:ext cx="11070900" cy="1264800"/>
          </a:xfrm>
          <a:prstGeom prst="roundRect">
            <a:avLst>
              <a:gd fmla="val 16667" name="adj"/>
            </a:avLst>
          </a:prstGeom>
          <a:solidFill>
            <a:srgbClr val="99CCCF"/>
          </a:solidFill>
          <a:ln cap="flat" cmpd="sng" w="38100">
            <a:solidFill>
              <a:srgbClr val="318E93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t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Results Tab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Results show performance per HREDD step for: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Own operations, service providers and each supply chain answered for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Human rights and environmental due diligence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p50"/>
          <p:cNvGrpSpPr/>
          <p:nvPr/>
        </p:nvGrpSpPr>
        <p:grpSpPr>
          <a:xfrm>
            <a:off x="414940" y="5383229"/>
            <a:ext cx="11070799" cy="519951"/>
            <a:chOff x="414840" y="5807407"/>
            <a:chExt cx="11070799" cy="677108"/>
          </a:xfrm>
        </p:grpSpPr>
        <p:sp>
          <p:nvSpPr>
            <p:cNvPr id="277" name="Google Shape;277;p50"/>
            <p:cNvSpPr/>
            <p:nvPr/>
          </p:nvSpPr>
          <p:spPr>
            <a:xfrm>
              <a:off x="414840" y="5807407"/>
              <a:ext cx="11070799" cy="677108"/>
            </a:xfrm>
            <a:prstGeom prst="roundRect">
              <a:avLst>
                <a:gd fmla="val 16667" name="adj"/>
              </a:avLst>
            </a:prstGeom>
            <a:solidFill>
              <a:srgbClr val="D892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0"/>
            <p:cNvSpPr txBox="1"/>
            <p:nvPr/>
          </p:nvSpPr>
          <p:spPr>
            <a:xfrm>
              <a:off x="473221" y="5860417"/>
              <a:ext cx="107481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836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Gap Assessment Tabs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50"/>
          <p:cNvGrpSpPr/>
          <p:nvPr/>
        </p:nvGrpSpPr>
        <p:grpSpPr>
          <a:xfrm>
            <a:off x="414891" y="6015935"/>
            <a:ext cx="11070799" cy="693368"/>
            <a:chOff x="425872" y="5887759"/>
            <a:chExt cx="11070799" cy="584775"/>
          </a:xfrm>
        </p:grpSpPr>
        <p:sp>
          <p:nvSpPr>
            <p:cNvPr id="280" name="Google Shape;280;p50"/>
            <p:cNvSpPr/>
            <p:nvPr/>
          </p:nvSpPr>
          <p:spPr>
            <a:xfrm>
              <a:off x="425872" y="5887759"/>
              <a:ext cx="11070799" cy="584775"/>
            </a:xfrm>
            <a:prstGeom prst="roundRect">
              <a:avLst>
                <a:gd fmla="val 16667" name="adj"/>
              </a:avLst>
            </a:prstGeom>
            <a:solidFill>
              <a:srgbClr val="8C8C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0"/>
            <p:cNvSpPr txBox="1"/>
            <p:nvPr/>
          </p:nvSpPr>
          <p:spPr>
            <a:xfrm>
              <a:off x="484252" y="5889015"/>
              <a:ext cx="10748092" cy="337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836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Action Plan Template Tab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50"/>
          <p:cNvSpPr txBox="1"/>
          <p:nvPr/>
        </p:nvSpPr>
        <p:spPr>
          <a:xfrm>
            <a:off x="490353" y="6286396"/>
            <a:ext cx="768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A836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recommended HREDD requirements as the basis for action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1"/>
          <p:cNvSpPr txBox="1"/>
          <p:nvPr>
            <p:ph type="title"/>
          </p:nvPr>
        </p:nvSpPr>
        <p:spPr>
          <a:xfrm>
            <a:off x="225516" y="190496"/>
            <a:ext cx="93147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200"/>
              <a:t>Process of completion &amp; presentation of results</a:t>
            </a:r>
            <a:endParaRPr b="1" sz="3200"/>
          </a:p>
        </p:txBody>
      </p:sp>
      <p:grpSp>
        <p:nvGrpSpPr>
          <p:cNvPr id="288" name="Google Shape;288;p51"/>
          <p:cNvGrpSpPr/>
          <p:nvPr/>
        </p:nvGrpSpPr>
        <p:grpSpPr>
          <a:xfrm>
            <a:off x="938080" y="1305881"/>
            <a:ext cx="10883829" cy="844914"/>
            <a:chOff x="5319" y="820311"/>
            <a:chExt cx="10883829" cy="844914"/>
          </a:xfrm>
        </p:grpSpPr>
        <p:sp>
          <p:nvSpPr>
            <p:cNvPr id="289" name="Google Shape;289;p51"/>
            <p:cNvSpPr/>
            <p:nvPr/>
          </p:nvSpPr>
          <p:spPr>
            <a:xfrm>
              <a:off x="5319" y="838648"/>
              <a:ext cx="1978800" cy="7917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1"/>
            <p:cNvSpPr txBox="1"/>
            <p:nvPr/>
          </p:nvSpPr>
          <p:spPr>
            <a:xfrm>
              <a:off x="401098" y="838648"/>
              <a:ext cx="1187400" cy="79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supply chains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1"/>
            <p:cNvSpPr/>
            <p:nvPr/>
          </p:nvSpPr>
          <p:spPr>
            <a:xfrm>
              <a:off x="1786325" y="838648"/>
              <a:ext cx="1978800" cy="7917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1"/>
            <p:cNvSpPr txBox="1"/>
            <p:nvPr/>
          </p:nvSpPr>
          <p:spPr>
            <a:xfrm>
              <a:off x="2182104" y="820311"/>
              <a:ext cx="1187400" cy="79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Answer 33-38 questions per scope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1"/>
            <p:cNvSpPr/>
            <p:nvPr/>
          </p:nvSpPr>
          <p:spPr>
            <a:xfrm>
              <a:off x="3567331" y="838648"/>
              <a:ext cx="1978800" cy="7917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1"/>
            <p:cNvSpPr txBox="1"/>
            <p:nvPr/>
          </p:nvSpPr>
          <p:spPr>
            <a:xfrm>
              <a:off x="3963110" y="838648"/>
              <a:ext cx="1187400" cy="79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 results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1"/>
            <p:cNvSpPr/>
            <p:nvPr/>
          </p:nvSpPr>
          <p:spPr>
            <a:xfrm>
              <a:off x="5348336" y="838648"/>
              <a:ext cx="1978800" cy="7917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1"/>
            <p:cNvSpPr txBox="1"/>
            <p:nvPr/>
          </p:nvSpPr>
          <p:spPr>
            <a:xfrm>
              <a:off x="5744115" y="838648"/>
              <a:ext cx="1187400" cy="79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Set maturity level goal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1"/>
            <p:cNvSpPr/>
            <p:nvPr/>
          </p:nvSpPr>
          <p:spPr>
            <a:xfrm>
              <a:off x="7129342" y="873524"/>
              <a:ext cx="1978800" cy="7917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1"/>
            <p:cNvSpPr txBox="1"/>
            <p:nvPr/>
          </p:nvSpPr>
          <p:spPr>
            <a:xfrm>
              <a:off x="7525121" y="873524"/>
              <a:ext cx="1187400" cy="79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Automated gap assessment</a:t>
              </a:r>
              <a:endPara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1"/>
            <p:cNvSpPr/>
            <p:nvPr/>
          </p:nvSpPr>
          <p:spPr>
            <a:xfrm>
              <a:off x="8910348" y="873524"/>
              <a:ext cx="1978800" cy="791700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1"/>
            <p:cNvSpPr txBox="1"/>
            <p:nvPr/>
          </p:nvSpPr>
          <p:spPr>
            <a:xfrm>
              <a:off x="9306127" y="873524"/>
              <a:ext cx="1187400" cy="79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 an action plan</a:t>
              </a:r>
              <a:endPara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1" name="Google Shape;30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612" y="2435822"/>
            <a:ext cx="5108914" cy="150656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2" name="Google Shape;30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6025" y="4356925"/>
            <a:ext cx="4843949" cy="2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9212" y="2588213"/>
            <a:ext cx="3527536" cy="291364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1"/>
          <p:cNvSpPr/>
          <p:nvPr/>
        </p:nvSpPr>
        <p:spPr>
          <a:xfrm rot="-5400000">
            <a:off x="5992375" y="-3064417"/>
            <a:ext cx="289800" cy="10801500"/>
          </a:xfrm>
          <a:prstGeom prst="rightBrace">
            <a:avLst>
              <a:gd fmla="val 8333" name="adj1"/>
              <a:gd fmla="val 43804" name="adj2"/>
            </a:avLst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600" y="4009652"/>
            <a:ext cx="360650" cy="4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9200" y="5552052"/>
            <a:ext cx="360650" cy="41310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1"/>
          <p:cNvSpPr txBox="1"/>
          <p:nvPr/>
        </p:nvSpPr>
        <p:spPr>
          <a:xfrm>
            <a:off x="1252475" y="3933450"/>
            <a:ext cx="44154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maturity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1"/>
          <p:cNvSpPr txBox="1"/>
          <p:nvPr/>
        </p:nvSpPr>
        <p:spPr>
          <a:xfrm>
            <a:off x="7989850" y="5475850"/>
            <a:ext cx="44154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Maturity breakdown per HREDD step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49025" y="6459400"/>
            <a:ext cx="360650" cy="39860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1"/>
          <p:cNvSpPr txBox="1"/>
          <p:nvPr/>
        </p:nvSpPr>
        <p:spPr>
          <a:xfrm>
            <a:off x="2244100" y="6415800"/>
            <a:ext cx="44154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Actions implemented, in progress or not started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2"/>
          <p:cNvSpPr txBox="1"/>
          <p:nvPr>
            <p:ph type="title"/>
          </p:nvPr>
        </p:nvSpPr>
        <p:spPr>
          <a:xfrm>
            <a:off x="695325" y="502371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200"/>
              <a:t>Recommendations on when to use this tool</a:t>
            </a:r>
            <a:endParaRPr sz="1600"/>
          </a:p>
        </p:txBody>
      </p:sp>
      <p:grpSp>
        <p:nvGrpSpPr>
          <p:cNvPr id="316" name="Google Shape;316;p52"/>
          <p:cNvGrpSpPr/>
          <p:nvPr/>
        </p:nvGrpSpPr>
        <p:grpSpPr>
          <a:xfrm>
            <a:off x="695325" y="1515987"/>
            <a:ext cx="10927726" cy="1361855"/>
            <a:chOff x="1920015" y="1291233"/>
            <a:chExt cx="9080014" cy="1361855"/>
          </a:xfrm>
        </p:grpSpPr>
        <p:sp>
          <p:nvSpPr>
            <p:cNvPr id="317" name="Google Shape;317;p52"/>
            <p:cNvSpPr/>
            <p:nvPr/>
          </p:nvSpPr>
          <p:spPr>
            <a:xfrm>
              <a:off x="1920015" y="1726979"/>
              <a:ext cx="9080014" cy="926109"/>
            </a:xfrm>
            <a:prstGeom prst="roundRect">
              <a:avLst>
                <a:gd fmla="val 16667" name="adj"/>
              </a:avLst>
            </a:prstGeom>
            <a:solidFill>
              <a:srgbClr val="D8D8D8"/>
            </a:solidFill>
            <a:ln cap="flat" cmpd="sng" w="25400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Char char="•"/>
              </a:pPr>
              <a:r>
                <a:rPr i="0" lang="en-GB" sz="1800" u="none" cap="none" strike="noStrike">
                  <a:solidFill>
                    <a:schemeClr val="dk1"/>
                  </a:solidFill>
                </a:rPr>
                <a:t>As part of your own company’s HREDD approach</a:t>
              </a:r>
              <a:endParaRPr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318" name="Google Shape;318;p52"/>
            <p:cNvSpPr/>
            <p:nvPr/>
          </p:nvSpPr>
          <p:spPr>
            <a:xfrm>
              <a:off x="2165363" y="1291233"/>
              <a:ext cx="2916188" cy="558413"/>
            </a:xfrm>
            <a:prstGeom prst="roundRect">
              <a:avLst>
                <a:gd fmla="val 16667" name="adj"/>
              </a:avLst>
            </a:prstGeom>
            <a:solidFill>
              <a:srgbClr val="0070C0"/>
            </a:solidFill>
            <a:ln cap="flat" cmpd="sng" w="25400">
              <a:solidFill>
                <a:srgbClr val="2961A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 self-assessment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52"/>
          <p:cNvGrpSpPr/>
          <p:nvPr/>
        </p:nvGrpSpPr>
        <p:grpSpPr>
          <a:xfrm>
            <a:off x="695325" y="3110376"/>
            <a:ext cx="10927726" cy="3454776"/>
            <a:chOff x="787594" y="3240317"/>
            <a:chExt cx="9080014" cy="3027378"/>
          </a:xfrm>
        </p:grpSpPr>
        <p:sp>
          <p:nvSpPr>
            <p:cNvPr id="320" name="Google Shape;320;p52"/>
            <p:cNvSpPr/>
            <p:nvPr/>
          </p:nvSpPr>
          <p:spPr>
            <a:xfrm>
              <a:off x="787594" y="3582859"/>
              <a:ext cx="9080014" cy="2684836"/>
            </a:xfrm>
            <a:prstGeom prst="roundRect">
              <a:avLst>
                <a:gd fmla="val 16667" name="adj"/>
              </a:avLst>
            </a:prstGeom>
            <a:solidFill>
              <a:srgbClr val="D8D8D8"/>
            </a:solidFill>
            <a:ln cap="flat" cmpd="sng" w="25400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Char char="•"/>
              </a:pPr>
              <a:r>
                <a:rPr i="0" lang="en-GB" sz="1800" u="none" cap="none" strike="noStrike">
                  <a:solidFill>
                    <a:schemeClr val="dk1"/>
                  </a:solidFill>
                </a:rPr>
                <a:t>Within an established relationship</a:t>
              </a:r>
              <a:endParaRPr i="0" sz="1400" u="none" cap="none" strike="noStrike">
                <a:solidFill>
                  <a:srgbClr val="000000"/>
                </a:solidFill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Char char="•"/>
              </a:pPr>
              <a:r>
                <a:rPr i="0" lang="en-GB" sz="1800" u="none" cap="none" strike="noStrike">
                  <a:solidFill>
                    <a:schemeClr val="dk1"/>
                  </a:solidFill>
                </a:rPr>
                <a:t>Operating in higher risk geographies &amp; production sectors, where the most salient issues lie</a:t>
              </a:r>
              <a:endParaRPr i="0" sz="1400" u="none" cap="none" strike="noStrike">
                <a:solidFill>
                  <a:srgbClr val="000000"/>
                </a:solidFill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Char char="•"/>
              </a:pPr>
              <a:r>
                <a:rPr i="0" lang="en-GB" sz="1800" u="none" cap="none" strike="noStrike">
                  <a:solidFill>
                    <a:schemeClr val="dk1"/>
                  </a:solidFill>
                </a:rPr>
                <a:t>No existing suitable tool</a:t>
              </a:r>
              <a:endParaRPr i="0" sz="1400" u="none" cap="none" strike="noStrike">
                <a:solidFill>
                  <a:srgbClr val="000000"/>
                </a:solidFill>
              </a:endParaRPr>
            </a:p>
            <a:p>
              <a:pPr indent="-285750" lvl="0" marL="2857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Char char="•"/>
              </a:pPr>
              <a:r>
                <a:rPr lang="en-GB" sz="1800">
                  <a:solidFill>
                    <a:schemeClr val="dk1"/>
                  </a:solidFill>
                </a:rPr>
                <a:t>Use the tool as part of </a:t>
              </a:r>
              <a:r>
                <a:rPr i="0" lang="en-GB" sz="1800" u="none" cap="none" strike="noStrike">
                  <a:solidFill>
                    <a:schemeClr val="dk1"/>
                  </a:solidFill>
                </a:rPr>
                <a:t>supplier engagement as basis for </a:t>
              </a:r>
              <a:r>
                <a:rPr lang="en-GB" sz="1800">
                  <a:solidFill>
                    <a:schemeClr val="dk1"/>
                  </a:solidFill>
                </a:rPr>
                <a:t>open and constructive dialogue and support supplier to implement meaningful HREDD systems 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1" name="Google Shape;321;p52"/>
            <p:cNvSpPr/>
            <p:nvPr/>
          </p:nvSpPr>
          <p:spPr>
            <a:xfrm>
              <a:off x="1026267" y="3240317"/>
              <a:ext cx="2966565" cy="558413"/>
            </a:xfrm>
            <a:prstGeom prst="roundRect">
              <a:avLst>
                <a:gd fmla="val 16667" name="adj"/>
              </a:avLst>
            </a:prstGeom>
            <a:solidFill>
              <a:srgbClr val="0070C0"/>
            </a:solidFill>
            <a:ln cap="flat" cmpd="sng" w="25400">
              <a:solidFill>
                <a:srgbClr val="2961A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With suppliers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"/>
          <p:cNvSpPr txBox="1"/>
          <p:nvPr>
            <p:ph type="title"/>
          </p:nvPr>
        </p:nvSpPr>
        <p:spPr>
          <a:xfrm>
            <a:off x="169100" y="519346"/>
            <a:ext cx="108012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200"/>
              <a:t>Company testimonies</a:t>
            </a:r>
            <a:endParaRPr sz="1600"/>
          </a:p>
        </p:txBody>
      </p:sp>
      <p:pic>
        <p:nvPicPr>
          <p:cNvPr descr="A person wearing glasses and a grey suit&#10;&#10;Description automatically generated" id="327" name="Google Shape;3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2977" y="2638450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"/>
          <p:cNvSpPr/>
          <p:nvPr/>
        </p:nvSpPr>
        <p:spPr>
          <a:xfrm>
            <a:off x="1340977" y="4247053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Alain Nguyen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Nestl</a:t>
            </a:r>
            <a:r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5"/>
          <p:cNvSpPr/>
          <p:nvPr/>
        </p:nvSpPr>
        <p:spPr>
          <a:xfrm>
            <a:off x="5183641" y="4231130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Virginie Mahin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Mondelez Intern</a:t>
            </a:r>
            <a:r>
              <a:rPr lang="en-GB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ational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5"/>
          <p:cNvSpPr/>
          <p:nvPr/>
        </p:nvSpPr>
        <p:spPr>
          <a:xfrm>
            <a:off x="9026304" y="4219917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James Cruickshanks 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SmurfitWestRock </a:t>
            </a:r>
            <a:endParaRPr/>
          </a:p>
        </p:txBody>
      </p:sp>
      <p:pic>
        <p:nvPicPr>
          <p:cNvPr descr="A person smiling at camera&#10;&#10;Description automatically generated" id="331" name="Google Shape;3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5641" y="2638450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&#10;&#10;Description automatically generated" id="332" name="Google Shape;33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68304" y="2638450"/>
            <a:ext cx="1260000" cy="12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ty road with rocky cliffs on the side" id="337" name="Google Shape;337;p6"/>
          <p:cNvPicPr preferRelativeResize="0"/>
          <p:nvPr/>
        </p:nvPicPr>
        <p:blipFill rotWithShape="1">
          <a:blip r:embed="rId3">
            <a:alphaModFix amt="50000"/>
          </a:blip>
          <a:srcRect b="0" l="0" r="7077" t="1988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"/>
          <p:cNvSpPr txBox="1"/>
          <p:nvPr>
            <p:ph type="title"/>
          </p:nvPr>
        </p:nvSpPr>
        <p:spPr>
          <a:xfrm>
            <a:off x="695325" y="502371"/>
            <a:ext cx="8143875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200"/>
              <a:t>What happens next – launch into implementation phase</a:t>
            </a: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"/>
          <p:cNvSpPr txBox="1"/>
          <p:nvPr>
            <p:ph type="title"/>
          </p:nvPr>
        </p:nvSpPr>
        <p:spPr>
          <a:xfrm>
            <a:off x="695325" y="502371"/>
            <a:ext cx="8143875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200"/>
              <a:t>Q&amp;A</a:t>
            </a:r>
            <a:endParaRPr sz="1600"/>
          </a:p>
        </p:txBody>
      </p:sp>
      <p:pic>
        <p:nvPicPr>
          <p:cNvPr descr="Help with solid fill" id="344" name="Google Shape;3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9495" y="1729509"/>
            <a:ext cx="3492000" cy="34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ear sunny skies" id="134" name="Google Shape;134;p1"/>
          <p:cNvPicPr preferRelativeResize="0"/>
          <p:nvPr/>
        </p:nvPicPr>
        <p:blipFill rotWithShape="1">
          <a:blip r:embed="rId3">
            <a:alphaModFix/>
          </a:blip>
          <a:srcRect b="7258" l="0" r="3789" t="14349"/>
          <a:stretch/>
        </p:blipFill>
        <p:spPr>
          <a:xfrm>
            <a:off x="0" y="0"/>
            <a:ext cx="12625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>
            <p:ph type="title"/>
          </p:nvPr>
        </p:nvSpPr>
        <p:spPr>
          <a:xfrm>
            <a:off x="695325" y="365125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Welcome &amp; introduction</a:t>
            </a:r>
            <a:endParaRPr b="1"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 txBox="1"/>
          <p:nvPr>
            <p:ph type="title"/>
          </p:nvPr>
        </p:nvSpPr>
        <p:spPr>
          <a:xfrm>
            <a:off x="695325" y="502371"/>
            <a:ext cx="8143875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200"/>
              <a:t>Contacts, feedback &amp; further information</a:t>
            </a:r>
            <a:endParaRPr sz="1600"/>
          </a:p>
        </p:txBody>
      </p:sp>
      <p:sp>
        <p:nvSpPr>
          <p:cNvPr id="350" name="Google Shape;350;p8"/>
          <p:cNvSpPr txBox="1"/>
          <p:nvPr/>
        </p:nvSpPr>
        <p:spPr>
          <a:xfrm>
            <a:off x="454150" y="2304525"/>
            <a:ext cx="114372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AIM-Progress – </a:t>
            </a:r>
            <a:r>
              <a:rPr i="0" lang="en-GB" sz="2100" u="none" cap="none" strike="noStrike">
                <a:solidFill>
                  <a:srgbClr val="404040"/>
                </a:solidFill>
              </a:rPr>
              <a:t>tool link </a:t>
            </a:r>
            <a:r>
              <a:rPr i="0" lang="en-GB" sz="2100" u="sng" cap="none" strike="noStrike">
                <a:solidFill>
                  <a:srgbClr val="40404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i="0" lang="en-GB" sz="2100" u="none" cap="none" strike="noStrike">
                <a:solidFill>
                  <a:srgbClr val="404040"/>
                </a:solidFill>
              </a:rPr>
              <a:t> </a:t>
            </a:r>
            <a:r>
              <a:rPr lang="en-GB" sz="2100">
                <a:solidFill>
                  <a:srgbClr val="404040"/>
                </a:solidFill>
              </a:rPr>
              <a:t>| </a:t>
            </a:r>
            <a:r>
              <a:rPr i="0" lang="en-GB" sz="2100" u="sng" cap="none" strike="noStrike">
                <a:solidFill>
                  <a:srgbClr val="40404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https://aim-progress.com/</a:t>
            </a:r>
            <a:r>
              <a:rPr lang="en-GB" sz="2100">
                <a:solidFill>
                  <a:srgbClr val="404040"/>
                </a:solidFill>
              </a:rPr>
              <a:t> </a:t>
            </a:r>
            <a:r>
              <a:rPr i="0" lang="en-GB" sz="2100" u="none" cap="none" strike="noStrike">
                <a:solidFill>
                  <a:srgbClr val="404040"/>
                </a:solidFill>
              </a:rPr>
              <a:t>  | </a:t>
            </a:r>
            <a:r>
              <a:rPr i="0" lang="en-GB" sz="2100" u="sng" cap="none" strike="noStrike">
                <a:solidFill>
                  <a:srgbClr val="40404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info@aim-progress.co</a:t>
            </a:r>
            <a:r>
              <a:rPr i="0" lang="en-GB" sz="2100" u="sng" cap="none" strike="noStrike">
                <a:solidFill>
                  <a:srgbClr val="404040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</a:t>
            </a:r>
            <a:r>
              <a:rPr lang="en-GB" sz="2100">
                <a:solidFill>
                  <a:srgbClr val="404040"/>
                </a:solidFill>
              </a:rPr>
              <a:t> </a:t>
            </a:r>
            <a:endParaRPr i="0" sz="2100" u="none" cap="none" strike="noStrike">
              <a:solidFill>
                <a:srgbClr val="404040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Consumer Goods Forum – </a:t>
            </a:r>
            <a:r>
              <a:rPr i="0" lang="en-GB" sz="2100" u="sng" cap="none" strike="noStrike">
                <a:solidFill>
                  <a:schemeClr val="hlink"/>
                </a:solidFill>
                <a:hlinkClick r:id="rId7"/>
              </a:rPr>
              <a:t>https://www.theconsumergoodsforum.com/</a:t>
            </a:r>
            <a:r>
              <a:rPr i="0" lang="en-GB" sz="2100" u="none" cap="none" strike="noStrike">
                <a:solidFill>
                  <a:srgbClr val="404040"/>
                </a:solidFill>
              </a:rPr>
              <a:t> </a:t>
            </a:r>
            <a:r>
              <a:rPr i="0" lang="en-GB" sz="2100" u="sng" cap="none" strike="noStrike">
                <a:solidFill>
                  <a:schemeClr val="hlink"/>
                </a:solidFill>
                <a:hlinkClick r:id="rId8"/>
              </a:rPr>
              <a:t>social@theconsumergoodsforum.com</a:t>
            </a:r>
            <a:r>
              <a:rPr i="0" lang="en-GB" sz="2100" u="none" cap="none" strike="noStrike">
                <a:solidFill>
                  <a:srgbClr val="404040"/>
                </a:solidFill>
              </a:rPr>
              <a:t> </a:t>
            </a:r>
            <a:endParaRPr sz="2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Fair Labor Association – </a:t>
            </a:r>
            <a:r>
              <a:rPr i="0" lang="en-GB" sz="2100" u="sng" cap="none" strike="noStrike">
                <a:solidFill>
                  <a:schemeClr val="hlink"/>
                </a:solidFill>
                <a:hlinkClick r:id="rId9"/>
              </a:rPr>
              <a:t>https://w</a:t>
            </a:r>
            <a:r>
              <a:rPr lang="en-GB" sz="2100" u="sng">
                <a:solidFill>
                  <a:schemeClr val="hlink"/>
                </a:solidFill>
                <a:hlinkClick r:id="rId10"/>
              </a:rPr>
              <a:t>ww.fairlabor.org</a:t>
            </a:r>
            <a:r>
              <a:rPr lang="en-GB" sz="2100">
                <a:solidFill>
                  <a:srgbClr val="404040"/>
                </a:solidFill>
              </a:rPr>
              <a:t> </a:t>
            </a:r>
            <a:endParaRPr sz="2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ProForest - </a:t>
            </a:r>
            <a:r>
              <a:rPr lang="en-GB" sz="2100" u="sng">
                <a:solidFill>
                  <a:schemeClr val="hlink"/>
                </a:solidFill>
                <a:hlinkClick r:id="rId11"/>
              </a:rPr>
              <a:t>Home - Proforest</a:t>
            </a:r>
            <a:endParaRPr b="1" i="0" sz="21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rgbClr val="404040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-GB" sz="2100">
                <a:solidFill>
                  <a:srgbClr val="404040"/>
                </a:solidFill>
              </a:rPr>
              <a:t>Please note - this l</a:t>
            </a:r>
            <a:r>
              <a:rPr b="1" lang="en-GB" sz="2100">
                <a:solidFill>
                  <a:srgbClr val="404040"/>
                </a:solidFill>
              </a:rPr>
              <a:t>aunch is a working version of the tool. We will gather ongoing feedback and revisit the tool in November 2025</a:t>
            </a:r>
            <a:endParaRPr b="1" sz="210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/>
          <p:nvPr>
            <p:ph type="title"/>
          </p:nvPr>
        </p:nvSpPr>
        <p:spPr>
          <a:xfrm>
            <a:off x="695325" y="365125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Anti-trust rules</a:t>
            </a:r>
            <a:endParaRPr b="1" sz="3600"/>
          </a:p>
        </p:txBody>
      </p:sp>
      <p:sp>
        <p:nvSpPr>
          <p:cNvPr id="141" name="Google Shape;141;p2"/>
          <p:cNvSpPr txBox="1"/>
          <p:nvPr/>
        </p:nvSpPr>
        <p:spPr>
          <a:xfrm>
            <a:off x="784984" y="1592263"/>
            <a:ext cx="10267329" cy="41493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The Association shall not enter into any discussion, activity or conduct that may infringe, on its part or on the part of its members, any applicable competition law.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By way of example, members shall not discuss, communicate or exchange any commercially sensitive information, including non-public information relating to prices, marketing and advertising strategy, costs and revenues, trading terms and conditions with third parties, including purchasing strategy, terms of supply, trade programmes or distribution strategy.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This applies not only to discussions in formal meetings but also to informal discussions before, during and after meetings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 txBox="1"/>
          <p:nvPr>
            <p:ph type="title"/>
          </p:nvPr>
        </p:nvSpPr>
        <p:spPr>
          <a:xfrm>
            <a:off x="695325" y="365125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Agenda and speakers</a:t>
            </a:r>
            <a:endParaRPr b="1" sz="3600"/>
          </a:p>
        </p:txBody>
      </p:sp>
      <p:sp>
        <p:nvSpPr>
          <p:cNvPr id="147" name="Google Shape;147;p3"/>
          <p:cNvSpPr/>
          <p:nvPr/>
        </p:nvSpPr>
        <p:spPr>
          <a:xfrm>
            <a:off x="1406925" y="2822615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Louise Herring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AIM-Progress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3418249" y="2801163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Maria-Isabel Cubides</a:t>
            </a:r>
            <a:endParaRPr b="1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Consumer Goods Forum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person wearing glasses and a grey suit&#10;&#10;Description automatically generated" id="149" name="Google Shape;1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3752" y="1361703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curly hair smiling&#10;&#10;Description automatically generated" id="150" name="Google Shape;15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2165" y="4133775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erson smiling&#10;&#10;Description automatically generated" id="151" name="Google Shape;1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1929" y="4133775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at the camera&#10;&#10;Description automatically generated" id="152" name="Google Shape;15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0249" y="1361703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blonde hair wearing a blue shirt&#10;&#10;Description automatically generated" id="153" name="Google Shape;153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8925" y="1361703"/>
            <a:ext cx="126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"/>
          <p:cNvSpPr/>
          <p:nvPr/>
        </p:nvSpPr>
        <p:spPr>
          <a:xfrm>
            <a:off x="1509929" y="5562842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Richa Mittal 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Fair Labor Association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3560165" y="5562842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Rebecca </a:t>
            </a: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White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ProForest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7801752" y="2822615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Alain Nguyen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Nestl</a:t>
            </a:r>
            <a:r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6717842" y="5562842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Virginie Mahin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Mondelez International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8820529" y="5562842"/>
            <a:ext cx="1944000" cy="10440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James Cruickshanks </a:t>
            </a:r>
            <a:endParaRPr/>
          </a:p>
          <a:p>
            <a:pPr indent="0" lvl="0" marL="0" marR="0" rtl="0" algn="ctr">
              <a:lnSpc>
                <a:spcPct val="1834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Smurfit WestRock </a:t>
            </a:r>
            <a:endParaRPr/>
          </a:p>
        </p:txBody>
      </p:sp>
      <p:pic>
        <p:nvPicPr>
          <p:cNvPr descr="A person smiling at camera&#10;&#10;Description automatically generated" id="159" name="Google Shape;159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59842" y="4133775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suit&#10;&#10;Description automatically generated" id="160" name="Google Shape;160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62529" y="4133775"/>
            <a:ext cx="1260000" cy="12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/>
          <p:nvPr>
            <p:ph type="title"/>
          </p:nvPr>
        </p:nvSpPr>
        <p:spPr>
          <a:xfrm>
            <a:off x="695325" y="365125"/>
            <a:ext cx="86322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Why AIM-Progress &amp; the Consumer Goods Forum have partnered on this tool</a:t>
            </a:r>
            <a:endParaRPr b="1" sz="3600"/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6767" y="2846300"/>
            <a:ext cx="4032000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121" y="3430940"/>
            <a:ext cx="5292000" cy="84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3"/>
          <p:cNvSpPr txBox="1"/>
          <p:nvPr>
            <p:ph type="title"/>
          </p:nvPr>
        </p:nvSpPr>
        <p:spPr>
          <a:xfrm>
            <a:off x="695325" y="365125"/>
            <a:ext cx="10801349" cy="122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History of the tool</a:t>
            </a:r>
            <a:endParaRPr b="1" sz="3600"/>
          </a:p>
        </p:txBody>
      </p:sp>
      <p:pic>
        <p:nvPicPr>
          <p:cNvPr id="173" name="Google Shape;17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125" y="2496475"/>
            <a:ext cx="3529750" cy="15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77" y="4441050"/>
            <a:ext cx="5298699" cy="109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8"/>
          <p:cNvSpPr txBox="1"/>
          <p:nvPr/>
        </p:nvSpPr>
        <p:spPr>
          <a:xfrm>
            <a:off x="695325" y="1951903"/>
            <a:ext cx="38580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 continuous process throughout which companies take action to identify and address risks and adverse impacts to people and the environment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a business process&#10;&#10;Description automatically generated" id="180" name="Google Shape;18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5807" y="2044110"/>
            <a:ext cx="6544888" cy="40846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81" name="Google Shape;181;p48"/>
          <p:cNvSpPr txBox="1"/>
          <p:nvPr>
            <p:ph type="title"/>
          </p:nvPr>
        </p:nvSpPr>
        <p:spPr>
          <a:xfrm>
            <a:off x="695325" y="365125"/>
            <a:ext cx="69990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3600"/>
              <a:t>How this fits with the OECD framework/ UNGPs</a:t>
            </a:r>
            <a:endParaRPr b="1"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ogo&#10;&#10;Description automatically generated" id="186" name="Google Shape;186;g31b52c1137f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075" y="2546375"/>
            <a:ext cx="7261425" cy="15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2641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7"/>
          <p:cNvSpPr txBox="1"/>
          <p:nvPr/>
        </p:nvSpPr>
        <p:spPr>
          <a:xfrm>
            <a:off x="695325" y="6675756"/>
            <a:ext cx="240859" cy="45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6631" y="346500"/>
            <a:ext cx="2595284" cy="58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0213" y="1213734"/>
            <a:ext cx="1618174" cy="93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7262" y="4134690"/>
            <a:ext cx="1728913" cy="47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1783" y="1428252"/>
            <a:ext cx="1491671" cy="58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19186" y="2537725"/>
            <a:ext cx="2025393" cy="68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91391" y="587859"/>
            <a:ext cx="1618174" cy="12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68071" y="3374719"/>
            <a:ext cx="1191229" cy="11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44345" y="2735378"/>
            <a:ext cx="1291598" cy="122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19358" y="2314314"/>
            <a:ext cx="1336512" cy="143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56316" y="3374719"/>
            <a:ext cx="1291598" cy="1229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on a black background&#10;&#10;Description automatically generated" id="203" name="Google Shape;203;p4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93973" y="287640"/>
            <a:ext cx="2639431" cy="601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and orange logo&#10;&#10;Description automatically generated" id="204" name="Google Shape;204;p4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20853" y="3567474"/>
            <a:ext cx="999123" cy="93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person's face and a star&#10;&#10;Description automatically generated" id="205" name="Google Shape;205;p4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988033" y="1208697"/>
            <a:ext cx="1180776" cy="1289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47"/>
          <p:cNvCxnSpPr/>
          <p:nvPr/>
        </p:nvCxnSpPr>
        <p:spPr>
          <a:xfrm>
            <a:off x="2631989" y="4833963"/>
            <a:ext cx="911310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descr="A black and white logo&#10;&#10;Description automatically generated" id="207" name="Google Shape;207;p4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911657" y="5691198"/>
            <a:ext cx="2380915" cy="386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and blue background with a white circle and handshake&#10;&#10;Description automatically generated" id="208" name="Google Shape;208;p4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473931" y="5505500"/>
            <a:ext cx="2474762" cy="831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blue lines on a black background&#10;&#10;Description automatically generated" id="209" name="Google Shape;209;p4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041837" y="5070872"/>
            <a:ext cx="1650603" cy="1650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210" name="Google Shape;210;p4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708177" y="5648220"/>
            <a:ext cx="2352137" cy="49590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7"/>
          <p:cNvSpPr/>
          <p:nvPr/>
        </p:nvSpPr>
        <p:spPr>
          <a:xfrm>
            <a:off x="342060" y="418142"/>
            <a:ext cx="2217981" cy="4171313"/>
          </a:xfrm>
          <a:prstGeom prst="roundRect">
            <a:avLst>
              <a:gd fmla="val 16667" name="adj"/>
            </a:avLst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C64"/>
              </a:buClr>
              <a:buSzPts val="2000"/>
              <a:buFont typeface="Arial"/>
              <a:buNone/>
            </a:pPr>
            <a:r>
              <a:rPr b="1" i="0" lang="en-GB" sz="1800" u="none" cap="none" strike="noStrike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PARTICIPATING COMPANIES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7"/>
          <p:cNvSpPr/>
          <p:nvPr/>
        </p:nvSpPr>
        <p:spPr>
          <a:xfrm>
            <a:off x="325221" y="4949747"/>
            <a:ext cx="2232236" cy="1726009"/>
          </a:xfrm>
          <a:prstGeom prst="roundRect">
            <a:avLst>
              <a:gd fmla="val 16667" name="adj"/>
            </a:avLst>
          </a:prstGeom>
          <a:solidFill>
            <a:srgbClr val="D9E5F8"/>
          </a:solidFill>
          <a:ln cap="flat" cmpd="sng" w="19050">
            <a:solidFill>
              <a:srgbClr val="D9E5F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C64"/>
              </a:buClr>
              <a:buSzPts val="1800"/>
              <a:buFont typeface="Arial"/>
              <a:buNone/>
            </a:pPr>
            <a:r>
              <a:rPr b="1" i="0" lang="en-GB" sz="1600" u="none" cap="none" strike="noStrike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MEMBER ORGANISATIONS &amp; TECHNICAL PARTNERS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4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832375" y="2423579"/>
            <a:ext cx="2639425" cy="761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st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Rebecca White</dc:creator>
</cp:coreProperties>
</file>