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6858000" cx="12192000"/>
  <p:notesSz cx="6858000" cy="9144000"/>
  <p:embeddedFontLst>
    <p:embeddedFont>
      <p:font typeface="Play"/>
      <p:regular r:id="rId26"/>
      <p:bold r:id="rId27"/>
    </p:embeddedFont>
    <p:embeddedFont>
      <p:font typeface="Open Sans"/>
      <p:bold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0" roundtripDataSignature="AMtx7mitWIzi3uvCCxHROwG5nCvSTHls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font" Target="fonts/Play-regular.fntdata"/><Relationship Id="rId25" Type="http://schemas.openxmlformats.org/officeDocument/2006/relationships/slide" Target="slides/slide20.xml"/><Relationship Id="rId28" Type="http://schemas.openxmlformats.org/officeDocument/2006/relationships/font" Target="fonts/OpenSans-bold.fntdata"/><Relationship Id="rId27" Type="http://schemas.openxmlformats.org/officeDocument/2006/relationships/font" Target="fonts/Play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OpenSans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aim-progress.com/resource/converged-hredd-assessment-tool" TargetMode="External"/><Relationship Id="rId3" Type="http://schemas.openxmlformats.org/officeDocument/2006/relationships/hyperlink" Target="https://www.fairlabor.org/resource/converged-hredd-assessment-tool/" TargetMode="External"/><Relationship Id="rId4" Type="http://schemas.openxmlformats.org/officeDocument/2006/relationships/hyperlink" Target="https://www.theconsumergoodsforum.com/press_releases/launch-of-the-converged-human-rights-and-environmental-due-diligence-assessment-tool/" TargetMode="External"/><Relationship Id="rId5" Type="http://schemas.openxmlformats.org/officeDocument/2006/relationships/hyperlink" Target="https://www.proforest.net/resources/publications/converged-hredd-assessment-tool-and-guidance/" TargetMode="Externa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1adfd4655a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2" name="Google Shape;122;g31adfd4655a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1a3f5efd1e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1a3f5efd1e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g31a3f5efd1e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1a3f5efd1e_1_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1a3f5efd1e_1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g31a3f5efd1e_1_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1a3f5efd1e_1_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1a3f5efd1e_1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g31a3f5efd1e_1_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9" name="Google Shape;239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3" name="Google Shape;263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5" name="Google Shape;285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3" name="Google Shape;313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4" name="Google Shape;32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Available through our websites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Further discussions about deployment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Sharing with key stakeholders &amp; getting feedback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Rollout through AIM-Progress supplier capability building work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Discussions with platforms like Sedex &amp; Ecovadis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12 month timeframe –revisit in 2025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Reinforce the origins about coming together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Use the tool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Verification can be used with certain members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Action planning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Support to suppliers</a:t>
            </a:r>
            <a:endParaRPr/>
          </a:p>
        </p:txBody>
      </p:sp>
      <p:sp>
        <p:nvSpPr>
          <p:cNvPr id="335" name="Google Shape;335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1" name="Google Shape;341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Louise</a:t>
            </a:r>
            <a:endParaRPr/>
          </a:p>
        </p:txBody>
      </p:sp>
      <p:sp>
        <p:nvSpPr>
          <p:cNvPr id="132" name="Google Shape;13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Should we all add our contact details and website links here?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Dear participants you will have access to the tool through any of our websites: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 u="sng">
                <a:solidFill>
                  <a:schemeClr val="hlink"/>
                </a:solidFill>
                <a:hlinkClick r:id="rId2"/>
              </a:rPr>
              <a:t>https://aim-progress.com/resource/converged-hredd-assessment-tool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 u="sng">
                <a:solidFill>
                  <a:schemeClr val="hlink"/>
                </a:solidFill>
                <a:hlinkClick r:id="rId3"/>
              </a:rPr>
              <a:t>https://www.fairlabor.org/resource/converged-hredd-assessment-tool/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 u="sng">
                <a:solidFill>
                  <a:schemeClr val="hlink"/>
                </a:solidFill>
                <a:hlinkClick r:id="rId4"/>
              </a:rPr>
              <a:t>https://www.theconsumergoodsforum.com/press_releases/launch-of-the-converged-human-rights-and-environmental-due-diligence-assessment-tool/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 u="sng">
                <a:solidFill>
                  <a:schemeClr val="hlink"/>
                </a:solidFill>
                <a:hlinkClick r:id="rId5"/>
              </a:rPr>
              <a:t>https://www.proforest.net/resources/publications/converged-hredd-assessment-tool-and-guidance/</a:t>
            </a:r>
            <a:r>
              <a:rPr lang="en-GB"/>
              <a:t> </a:t>
            </a:r>
            <a:endParaRPr/>
          </a:p>
        </p:txBody>
      </p:sp>
      <p:sp>
        <p:nvSpPr>
          <p:cNvPr id="347" name="Google Shape;347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Louise</a:t>
            </a:r>
            <a:endParaRPr/>
          </a:p>
        </p:txBody>
      </p:sp>
      <p:sp>
        <p:nvSpPr>
          <p:cNvPr id="138" name="Google Shape;13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Maria-Isabel </a:t>
            </a:r>
            <a:endParaRPr/>
          </a:p>
        </p:txBody>
      </p:sp>
      <p:sp>
        <p:nvSpPr>
          <p:cNvPr id="144" name="Google Shape;14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3" name="Google Shape;16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Richa - FLA</a:t>
            </a:r>
            <a:endParaRPr/>
          </a:p>
        </p:txBody>
      </p:sp>
      <p:sp>
        <p:nvSpPr>
          <p:cNvPr id="170" name="Google Shape;170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7" name="Google Shape;177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1b52c1137f_3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Bex - Proforest</a:t>
            </a:r>
            <a:endParaRPr/>
          </a:p>
        </p:txBody>
      </p:sp>
      <p:sp>
        <p:nvSpPr>
          <p:cNvPr id="184" name="Google Shape;184;g31b52c1137f_3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9" name="Google Shape;189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">
  <p:cSld name="Cov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2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A2CAED"/>
          </a:solidFill>
          <a:ln>
            <a:noFill/>
          </a:ln>
        </p:spPr>
      </p:sp>
      <p:sp>
        <p:nvSpPr>
          <p:cNvPr id="15" name="Google Shape;15;p32"/>
          <p:cNvSpPr/>
          <p:nvPr>
            <p:ph idx="3" type="pic"/>
          </p:nvPr>
        </p:nvSpPr>
        <p:spPr>
          <a:xfrm>
            <a:off x="739586" y="847164"/>
            <a:ext cx="5096438" cy="3671888"/>
          </a:xfrm>
          <a:prstGeom prst="rect">
            <a:avLst/>
          </a:prstGeom>
          <a:solidFill>
            <a:srgbClr val="1D344D"/>
          </a:solidFill>
          <a:ln>
            <a:noFill/>
          </a:ln>
        </p:spPr>
      </p:sp>
      <p:sp>
        <p:nvSpPr>
          <p:cNvPr id="16" name="Google Shape;16;p32"/>
          <p:cNvSpPr txBox="1"/>
          <p:nvPr>
            <p:ph idx="1" type="body"/>
          </p:nvPr>
        </p:nvSpPr>
        <p:spPr>
          <a:xfrm>
            <a:off x="1236379" y="1403537"/>
            <a:ext cx="401955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b="1" sz="4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/>
        </p:txBody>
      </p:sp>
      <p:sp>
        <p:nvSpPr>
          <p:cNvPr id="17" name="Google Shape;17;p32"/>
          <p:cNvSpPr txBox="1"/>
          <p:nvPr>
            <p:ph idx="4" type="body"/>
          </p:nvPr>
        </p:nvSpPr>
        <p:spPr>
          <a:xfrm>
            <a:off x="1236379" y="3340287"/>
            <a:ext cx="401955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  <a:defRPr sz="18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/>
        </p:txBody>
      </p:sp>
      <p:sp>
        <p:nvSpPr>
          <p:cNvPr id="18" name="Google Shape;18;p32"/>
          <p:cNvSpPr/>
          <p:nvPr>
            <p:ph idx="5" type="pic"/>
          </p:nvPr>
        </p:nvSpPr>
        <p:spPr>
          <a:xfrm>
            <a:off x="739663" y="4519052"/>
            <a:ext cx="1291110" cy="1290919"/>
          </a:xfrm>
          <a:prstGeom prst="rect">
            <a:avLst/>
          </a:prstGeom>
          <a:noFill/>
          <a:ln>
            <a:noFill/>
          </a:ln>
        </p:spPr>
      </p:sp>
      <p:sp>
        <p:nvSpPr>
          <p:cNvPr id="19" name="Google Shape;19;p32"/>
          <p:cNvSpPr/>
          <p:nvPr>
            <p:ph idx="6" type="pic"/>
          </p:nvPr>
        </p:nvSpPr>
        <p:spPr>
          <a:xfrm rot="-8100000">
            <a:off x="926752" y="-460141"/>
            <a:ext cx="913091" cy="919492"/>
          </a:xfrm>
          <a:prstGeom prst="rect">
            <a:avLst/>
          </a:prstGeom>
          <a:solidFill>
            <a:srgbClr val="1D344D"/>
          </a:solidFill>
          <a:ln>
            <a:noFill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60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60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" name="Google Shape;73;p6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6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6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61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61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9" name="Google Shape;79;p61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61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1" name="Google Shape;81;p61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6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6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6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6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6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6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6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6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6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97" name="Google Shape;97;p6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8" name="Google Shape;98;p6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6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6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65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04" name="Google Shape;104;p6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6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6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6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66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" name="Google Shape;111;p6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6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6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6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" name="Google Shape;117;p6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6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6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">
  <p:cSld name="ONE COLUMN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5"/>
          <p:cNvSpPr txBox="1"/>
          <p:nvPr>
            <p:ph type="title"/>
          </p:nvPr>
        </p:nvSpPr>
        <p:spPr>
          <a:xfrm>
            <a:off x="695325" y="365125"/>
            <a:ext cx="10801349" cy="12271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Google Shape;22;p55"/>
          <p:cNvSpPr txBox="1"/>
          <p:nvPr>
            <p:ph idx="1" type="body"/>
          </p:nvPr>
        </p:nvSpPr>
        <p:spPr>
          <a:xfrm>
            <a:off x="695326" y="1592263"/>
            <a:ext cx="10801348" cy="46085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302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400"/>
              <a:buFont typeface="Arial"/>
              <a:buChar char="•"/>
              <a:defRPr sz="1600"/>
            </a:lvl4pPr>
            <a:lvl5pPr indent="-304800" lvl="4" marL="22860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2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23" name="Google Shape;23;p55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5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8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4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600"/>
            </a:lvl9pPr>
          </a:lstStyle>
          <a:p/>
        </p:txBody>
      </p:sp>
      <p:sp>
        <p:nvSpPr>
          <p:cNvPr id="27" name="Google Shape;27;p54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54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54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imple Cover">
  <p:cSld name="Simple Cov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4"/>
          <p:cNvSpPr/>
          <p:nvPr/>
        </p:nvSpPr>
        <p:spPr>
          <a:xfrm>
            <a:off x="1" y="0"/>
            <a:ext cx="8616175" cy="6858000"/>
          </a:xfrm>
          <a:prstGeom prst="rect">
            <a:avLst/>
          </a:prstGeom>
          <a:solidFill>
            <a:schemeClr val="lt2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44"/>
          <p:cNvSpPr txBox="1"/>
          <p:nvPr/>
        </p:nvSpPr>
        <p:spPr>
          <a:xfrm>
            <a:off x="1236379" y="1206033"/>
            <a:ext cx="629610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i="0" lang="en-GB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Simple cover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44"/>
          <p:cNvSpPr txBox="1"/>
          <p:nvPr/>
        </p:nvSpPr>
        <p:spPr>
          <a:xfrm>
            <a:off x="1236379" y="3394168"/>
            <a:ext cx="4019550" cy="28436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Lorem ipsum dolor sit amet, consectetur adipiscing elit. Sed sollicitudin nibh ac ante viverra bibendum. 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" name="Google Shape;34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184983" y="425481"/>
            <a:ext cx="2540000" cy="127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ver">
  <p:cSld name="1_Cov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5"/>
          <p:cNvSpPr/>
          <p:nvPr>
            <p:ph idx="2" type="pic"/>
          </p:nvPr>
        </p:nvSpPr>
        <p:spPr>
          <a:xfrm>
            <a:off x="0" y="-395"/>
            <a:ext cx="12192000" cy="6858000"/>
          </a:xfrm>
          <a:prstGeom prst="rect">
            <a:avLst/>
          </a:prstGeom>
          <a:solidFill>
            <a:srgbClr val="FBE6C1"/>
          </a:solidFill>
          <a:ln>
            <a:noFill/>
          </a:ln>
        </p:spPr>
      </p:sp>
      <p:sp>
        <p:nvSpPr>
          <p:cNvPr id="37" name="Google Shape;37;p45"/>
          <p:cNvSpPr/>
          <p:nvPr>
            <p:ph idx="3" type="pic"/>
          </p:nvPr>
        </p:nvSpPr>
        <p:spPr>
          <a:xfrm>
            <a:off x="739586" y="847164"/>
            <a:ext cx="5096438" cy="3671888"/>
          </a:xfrm>
          <a:prstGeom prst="rect">
            <a:avLst/>
          </a:prstGeom>
          <a:solidFill>
            <a:srgbClr val="F6A623"/>
          </a:solidFill>
          <a:ln>
            <a:noFill/>
          </a:ln>
        </p:spPr>
      </p:sp>
      <p:sp>
        <p:nvSpPr>
          <p:cNvPr id="38" name="Google Shape;38;p45"/>
          <p:cNvSpPr txBox="1"/>
          <p:nvPr>
            <p:ph idx="1" type="body"/>
          </p:nvPr>
        </p:nvSpPr>
        <p:spPr>
          <a:xfrm>
            <a:off x="1236379" y="1403537"/>
            <a:ext cx="401955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b="1" sz="4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/>
        </p:txBody>
      </p:sp>
      <p:sp>
        <p:nvSpPr>
          <p:cNvPr id="39" name="Google Shape;39;p45"/>
          <p:cNvSpPr txBox="1"/>
          <p:nvPr>
            <p:ph idx="4" type="body"/>
          </p:nvPr>
        </p:nvSpPr>
        <p:spPr>
          <a:xfrm>
            <a:off x="1236379" y="3340287"/>
            <a:ext cx="401955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  <a:defRPr sz="18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/>
        </p:txBody>
      </p:sp>
      <p:sp>
        <p:nvSpPr>
          <p:cNvPr id="40" name="Google Shape;40;p45"/>
          <p:cNvSpPr/>
          <p:nvPr>
            <p:ph idx="5" type="pic"/>
          </p:nvPr>
        </p:nvSpPr>
        <p:spPr>
          <a:xfrm rot="-8100000">
            <a:off x="926752" y="-460141"/>
            <a:ext cx="913091" cy="919492"/>
          </a:xfrm>
          <a:prstGeom prst="rect">
            <a:avLst/>
          </a:prstGeom>
          <a:solidFill>
            <a:srgbClr val="F6A623"/>
          </a:solidFill>
          <a:ln>
            <a:noFill/>
          </a:ln>
        </p:spPr>
      </p:sp>
      <p:pic>
        <p:nvPicPr>
          <p:cNvPr id="41" name="Google Shape;41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5381" y="4519052"/>
            <a:ext cx="2540000" cy="127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Text">
  <p:cSld name="Title + 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6"/>
          <p:cNvSpPr txBox="1"/>
          <p:nvPr>
            <p:ph idx="1" type="body"/>
          </p:nvPr>
        </p:nvSpPr>
        <p:spPr>
          <a:xfrm>
            <a:off x="1413746" y="1372195"/>
            <a:ext cx="4789498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D344D"/>
              </a:buClr>
              <a:buSzPts val="4000"/>
              <a:buFont typeface="Calibri"/>
              <a:buNone/>
              <a:defRPr b="1" sz="4000">
                <a:solidFill>
                  <a:srgbClr val="1D344D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/>
        </p:txBody>
      </p:sp>
      <p:sp>
        <p:nvSpPr>
          <p:cNvPr id="44" name="Google Shape;44;p46"/>
          <p:cNvSpPr txBox="1"/>
          <p:nvPr>
            <p:ph idx="2" type="body"/>
          </p:nvPr>
        </p:nvSpPr>
        <p:spPr>
          <a:xfrm>
            <a:off x="1413746" y="2696914"/>
            <a:ext cx="4019550" cy="32193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1pPr>
            <a:lvl2pPr indent="-228600" lvl="1" marL="9144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5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5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4" name="Google Shape;54;p5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5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5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5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5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5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5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5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59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59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66" name="Google Shape;66;p5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5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5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Relationship Id="rId3" Type="http://schemas.openxmlformats.org/officeDocument/2006/relationships/slideLayout" Target="../slideLayouts/slideLayout9.xml"/><Relationship Id="rId4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3.xml"/><Relationship Id="rId8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9"/>
          <p:cNvSpPr txBox="1"/>
          <p:nvPr/>
        </p:nvSpPr>
        <p:spPr>
          <a:xfrm>
            <a:off x="10906678" y="6176963"/>
            <a:ext cx="91439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1" i="0" lang="en-GB" sz="1200" u="none" cap="none" strike="noStrike">
                <a:solidFill>
                  <a:srgbClr val="1D344D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1" i="0" sz="1800" u="none" cap="none" strike="noStrike">
              <a:solidFill>
                <a:srgbClr val="1D344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2" name="Google Shape;12;p2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8666697" y="194788"/>
            <a:ext cx="3348000" cy="418499"/>
          </a:xfrm>
          <a:prstGeom prst="rect">
            <a:avLst/>
          </a:prstGeom>
          <a:solidFill>
            <a:srgbClr val="FBE6C1"/>
          </a:solidFill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5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Google Shape;48;p5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Google Shape;49;p5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p5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0.png"/><Relationship Id="rId4" Type="http://schemas.openxmlformats.org/officeDocument/2006/relationships/image" Target="../media/image5.png"/><Relationship Id="rId5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1.png"/><Relationship Id="rId4" Type="http://schemas.openxmlformats.org/officeDocument/2006/relationships/image" Target="../media/image3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1.png"/><Relationship Id="rId4" Type="http://schemas.openxmlformats.org/officeDocument/2006/relationships/image" Target="../media/image47.png"/><Relationship Id="rId5" Type="http://schemas.openxmlformats.org/officeDocument/2006/relationships/image" Target="../media/image30.png"/><Relationship Id="rId6" Type="http://schemas.openxmlformats.org/officeDocument/2006/relationships/image" Target="../media/image42.png"/><Relationship Id="rId7" Type="http://schemas.openxmlformats.org/officeDocument/2006/relationships/image" Target="../media/image44.png"/><Relationship Id="rId8" Type="http://schemas.openxmlformats.org/officeDocument/2006/relationships/image" Target="../media/image4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png"/><Relationship Id="rId4" Type="http://schemas.openxmlformats.org/officeDocument/2006/relationships/image" Target="../media/image10.png"/><Relationship Id="rId5" Type="http://schemas.openxmlformats.org/officeDocument/2006/relationships/image" Target="../media/image3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3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9.jpg"/></Relationships>
</file>

<file path=ppt/slides/_rels/slide20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proforest.net/" TargetMode="External"/><Relationship Id="rId10" Type="http://schemas.openxmlformats.org/officeDocument/2006/relationships/hyperlink" Target="https://www.fairlabor.org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aim-progress.com/news/launch-of-the-converged-human-rights-and-environmental-due-diligence-assessment-tool" TargetMode="External"/><Relationship Id="rId4" Type="http://schemas.openxmlformats.org/officeDocument/2006/relationships/hyperlink" Target="https://aim-progress.com/" TargetMode="External"/><Relationship Id="rId9" Type="http://schemas.openxmlformats.org/officeDocument/2006/relationships/hyperlink" Target="https://www.fairlabor.org" TargetMode="External"/><Relationship Id="rId5" Type="http://schemas.openxmlformats.org/officeDocument/2006/relationships/hyperlink" Target="mailto:info@aim-progress.com" TargetMode="External"/><Relationship Id="rId6" Type="http://schemas.openxmlformats.org/officeDocument/2006/relationships/hyperlink" Target="mailto:info@aim-progress.com" TargetMode="External"/><Relationship Id="rId7" Type="http://schemas.openxmlformats.org/officeDocument/2006/relationships/hyperlink" Target="https://www.theconsumergoodsforum.com/" TargetMode="External"/><Relationship Id="rId8" Type="http://schemas.openxmlformats.org/officeDocument/2006/relationships/hyperlink" Target="mailto:social@theconsumergoodsforum.com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image" Target="../media/image39.png"/><Relationship Id="rId5" Type="http://schemas.openxmlformats.org/officeDocument/2006/relationships/image" Target="../media/image21.png"/><Relationship Id="rId6" Type="http://schemas.openxmlformats.org/officeDocument/2006/relationships/image" Target="../media/image25.png"/><Relationship Id="rId7" Type="http://schemas.openxmlformats.org/officeDocument/2006/relationships/image" Target="../media/image9.png"/><Relationship Id="rId8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/Relationships>
</file>

<file path=ppt/slides/_rels/slide9.xml.rels><?xml version="1.0" encoding="UTF-8" standalone="yes"?><Relationships xmlns="http://schemas.openxmlformats.org/package/2006/relationships"><Relationship Id="rId20" Type="http://schemas.openxmlformats.org/officeDocument/2006/relationships/image" Target="../media/image34.png"/><Relationship Id="rId11" Type="http://schemas.openxmlformats.org/officeDocument/2006/relationships/image" Target="../media/image15.png"/><Relationship Id="rId10" Type="http://schemas.openxmlformats.org/officeDocument/2006/relationships/image" Target="../media/image33.png"/><Relationship Id="rId13" Type="http://schemas.openxmlformats.org/officeDocument/2006/relationships/image" Target="../media/image17.png"/><Relationship Id="rId1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13.png"/><Relationship Id="rId9" Type="http://schemas.openxmlformats.org/officeDocument/2006/relationships/image" Target="../media/image12.png"/><Relationship Id="rId15" Type="http://schemas.openxmlformats.org/officeDocument/2006/relationships/image" Target="../media/image45.png"/><Relationship Id="rId14" Type="http://schemas.openxmlformats.org/officeDocument/2006/relationships/image" Target="../media/image20.jpg"/><Relationship Id="rId17" Type="http://schemas.openxmlformats.org/officeDocument/2006/relationships/image" Target="../media/image37.png"/><Relationship Id="rId16" Type="http://schemas.openxmlformats.org/officeDocument/2006/relationships/image" Target="../media/image28.png"/><Relationship Id="rId5" Type="http://schemas.openxmlformats.org/officeDocument/2006/relationships/image" Target="../media/image18.png"/><Relationship Id="rId19" Type="http://schemas.openxmlformats.org/officeDocument/2006/relationships/image" Target="../media/image4.jpg"/><Relationship Id="rId6" Type="http://schemas.openxmlformats.org/officeDocument/2006/relationships/image" Target="../media/image29.png"/><Relationship Id="rId18" Type="http://schemas.openxmlformats.org/officeDocument/2006/relationships/image" Target="../media/image23.png"/><Relationship Id="rId7" Type="http://schemas.openxmlformats.org/officeDocument/2006/relationships/image" Target="../media/image26.png"/><Relationship Id="rId8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g31adfd4655a_0_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7806" l="0" r="0" t="7798"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solidFill>
            <a:srgbClr val="FBE6C1"/>
          </a:solidFill>
          <a:ln>
            <a:noFill/>
          </a:ln>
        </p:spPr>
      </p:pic>
      <p:pic>
        <p:nvPicPr>
          <p:cNvPr id="125" name="Google Shape;125;g31adfd4655a_0_0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2687" r="2678" t="0"/>
          <a:stretch/>
        </p:blipFill>
        <p:spPr>
          <a:xfrm>
            <a:off x="739586" y="847164"/>
            <a:ext cx="5096400" cy="3672000"/>
          </a:xfrm>
          <a:prstGeom prst="rect">
            <a:avLst/>
          </a:prstGeom>
          <a:solidFill>
            <a:srgbClr val="F6A623"/>
          </a:solidFill>
          <a:ln>
            <a:noFill/>
          </a:ln>
        </p:spPr>
      </p:pic>
      <p:sp>
        <p:nvSpPr>
          <p:cNvPr id="126" name="Google Shape;126;g31adfd4655a_0_0"/>
          <p:cNvSpPr txBox="1"/>
          <p:nvPr>
            <p:ph idx="1" type="body"/>
          </p:nvPr>
        </p:nvSpPr>
        <p:spPr>
          <a:xfrm>
            <a:off x="1277925" y="1551499"/>
            <a:ext cx="4558200" cy="16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GB"/>
              <a:t>Converged HREDD Assessment Tool</a:t>
            </a:r>
            <a:endParaRPr/>
          </a:p>
        </p:txBody>
      </p:sp>
      <p:sp>
        <p:nvSpPr>
          <p:cNvPr id="127" name="Google Shape;127;g31adfd4655a_0_0"/>
          <p:cNvSpPr txBox="1"/>
          <p:nvPr>
            <p:ph idx="4" type="body"/>
          </p:nvPr>
        </p:nvSpPr>
        <p:spPr>
          <a:xfrm>
            <a:off x="1236379" y="2959287"/>
            <a:ext cx="4019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GB">
                <a:solidFill>
                  <a:srgbClr val="FFFFFF"/>
                </a:solidFill>
              </a:rPr>
              <a:t>Empowering Industries to Strengthen Human Rights and Environmental Due Diligence Practices</a:t>
            </a:r>
            <a:endParaRPr/>
          </a:p>
        </p:txBody>
      </p:sp>
      <p:pic>
        <p:nvPicPr>
          <p:cNvPr id="128" name="Google Shape;128;g31adfd4655a_0_0"/>
          <p:cNvPicPr preferRelativeResize="0"/>
          <p:nvPr>
            <p:ph idx="6" type="pic"/>
          </p:nvPr>
        </p:nvPicPr>
        <p:blipFill rotWithShape="1">
          <a:blip r:embed="rId4">
            <a:alphaModFix/>
          </a:blip>
          <a:srcRect b="0" l="16141" r="16148" t="0"/>
          <a:stretch/>
        </p:blipFill>
        <p:spPr>
          <a:xfrm rot="-8100000">
            <a:off x="926776" y="-460019"/>
            <a:ext cx="913016" cy="919380"/>
          </a:xfrm>
          <a:prstGeom prst="rect">
            <a:avLst/>
          </a:prstGeom>
          <a:solidFill>
            <a:srgbClr val="F6A623"/>
          </a:solidFill>
          <a:ln>
            <a:noFill/>
          </a:ln>
        </p:spPr>
      </p:pic>
      <p:pic>
        <p:nvPicPr>
          <p:cNvPr id="129" name="Google Shape;129;g31adfd4655a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4075" y="4519175"/>
            <a:ext cx="10160026" cy="1270000"/>
          </a:xfrm>
          <a:prstGeom prst="rect">
            <a:avLst/>
          </a:prstGeom>
          <a:solidFill>
            <a:srgbClr val="FBE6C1"/>
          </a:solidFill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1a3f5efd1e_1_0"/>
          <p:cNvSpPr txBox="1"/>
          <p:nvPr>
            <p:ph type="title"/>
          </p:nvPr>
        </p:nvSpPr>
        <p:spPr>
          <a:xfrm>
            <a:off x="695400" y="517675"/>
            <a:ext cx="10801200" cy="12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GB" sz="3600"/>
              <a:t>Objective</a:t>
            </a:r>
            <a:endParaRPr b="1" sz="3600"/>
          </a:p>
        </p:txBody>
      </p:sp>
      <p:pic>
        <p:nvPicPr>
          <p:cNvPr id="220" name="Google Shape;220;g31a3f5efd1e_1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0675" y="2823538"/>
            <a:ext cx="1409700" cy="147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g31a3f5efd1e_1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18900" y="2360725"/>
            <a:ext cx="8804549" cy="240202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g31a3f5efd1e_1_0"/>
          <p:cNvSpPr txBox="1"/>
          <p:nvPr/>
        </p:nvSpPr>
        <p:spPr>
          <a:xfrm>
            <a:off x="2922275" y="2647488"/>
            <a:ext cx="8284800" cy="18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</a:rPr>
              <a:t>A tool that will allow companies, brands and suppliers to assess the maturity level of their HREDD management systems and use this as the basis of improving those systems.</a:t>
            </a: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1a3f5efd1e_1_12"/>
          <p:cNvSpPr txBox="1"/>
          <p:nvPr>
            <p:ph type="title"/>
          </p:nvPr>
        </p:nvSpPr>
        <p:spPr>
          <a:xfrm>
            <a:off x="695325" y="365125"/>
            <a:ext cx="10801200" cy="1227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chemeClr val="dk1"/>
                </a:solidFill>
              </a:rPr>
              <a:t>Tool &amp; Guidance</a:t>
            </a:r>
            <a:endParaRPr/>
          </a:p>
        </p:txBody>
      </p:sp>
      <p:pic>
        <p:nvPicPr>
          <p:cNvPr id="229" name="Google Shape;229;g31a3f5efd1e_1_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8963" y="1847625"/>
            <a:ext cx="9413927" cy="4089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1a3f5efd1e_1_20"/>
          <p:cNvSpPr txBox="1"/>
          <p:nvPr>
            <p:ph type="title"/>
          </p:nvPr>
        </p:nvSpPr>
        <p:spPr>
          <a:xfrm>
            <a:off x="695325" y="365125"/>
            <a:ext cx="10801200" cy="1227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/>
              <a:t>Tool Elements</a:t>
            </a:r>
            <a:endParaRPr b="1" sz="3200"/>
          </a:p>
        </p:txBody>
      </p:sp>
      <p:pic>
        <p:nvPicPr>
          <p:cNvPr id="236" name="Google Shape;236;g31a3f5efd1e_1_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4625" y="1449350"/>
            <a:ext cx="9449669" cy="4961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9"/>
          <p:cNvSpPr txBox="1"/>
          <p:nvPr>
            <p:ph type="title"/>
          </p:nvPr>
        </p:nvSpPr>
        <p:spPr>
          <a:xfrm>
            <a:off x="695325" y="365125"/>
            <a:ext cx="4229601" cy="12271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GB" sz="3600"/>
              <a:t>Objective and insights</a:t>
            </a:r>
            <a:endParaRPr b="1" sz="3600"/>
          </a:p>
        </p:txBody>
      </p:sp>
      <p:grpSp>
        <p:nvGrpSpPr>
          <p:cNvPr id="242" name="Google Shape;242;p49"/>
          <p:cNvGrpSpPr/>
          <p:nvPr/>
        </p:nvGrpSpPr>
        <p:grpSpPr>
          <a:xfrm>
            <a:off x="-741101" y="54695"/>
            <a:ext cx="12216670" cy="7293488"/>
            <a:chOff x="-6126981" y="-937410"/>
            <a:chExt cx="12216670" cy="7293488"/>
          </a:xfrm>
        </p:grpSpPr>
        <p:sp>
          <p:nvSpPr>
            <p:cNvPr id="243" name="Google Shape;243;p49"/>
            <p:cNvSpPr/>
            <p:nvPr/>
          </p:nvSpPr>
          <p:spPr>
            <a:xfrm>
              <a:off x="-6126981" y="-937410"/>
              <a:ext cx="7293488" cy="7293488"/>
            </a:xfrm>
            <a:prstGeom prst="blockArc">
              <a:avLst>
                <a:gd fmla="val 18900000" name="adj1"/>
                <a:gd fmla="val 2700000" name="adj2"/>
                <a:gd fmla="val 296" name="adj3"/>
              </a:avLst>
            </a:prstGeom>
            <a:noFill/>
            <a:ln cap="flat" cmpd="sng" w="25400">
              <a:solidFill>
                <a:srgbClr val="487AA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49"/>
            <p:cNvSpPr/>
            <p:nvPr/>
          </p:nvSpPr>
          <p:spPr>
            <a:xfrm>
              <a:off x="509717" y="338558"/>
              <a:ext cx="5579972" cy="677550"/>
            </a:xfrm>
            <a:prstGeom prst="rect">
              <a:avLst/>
            </a:prstGeom>
            <a:solidFill>
              <a:srgbClr val="599BD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49"/>
            <p:cNvSpPr txBox="1"/>
            <p:nvPr/>
          </p:nvSpPr>
          <p:spPr>
            <a:xfrm>
              <a:off x="509717" y="338558"/>
              <a:ext cx="5579972" cy="67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7800" spcFirstLastPara="1" rIns="53325" wrap="square" tIns="533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rPr b="0" i="0" lang="en-GB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Used at parent company level</a:t>
              </a:r>
              <a:endPara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49"/>
            <p:cNvSpPr/>
            <p:nvPr/>
          </p:nvSpPr>
          <p:spPr>
            <a:xfrm>
              <a:off x="86248" y="253864"/>
              <a:ext cx="846937" cy="846937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599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49"/>
            <p:cNvSpPr/>
            <p:nvPr/>
          </p:nvSpPr>
          <p:spPr>
            <a:xfrm>
              <a:off x="995230" y="1354558"/>
              <a:ext cx="5094459" cy="677550"/>
            </a:xfrm>
            <a:prstGeom prst="rect">
              <a:avLst/>
            </a:prstGeom>
            <a:solidFill>
              <a:srgbClr val="599BD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49"/>
            <p:cNvSpPr txBox="1"/>
            <p:nvPr/>
          </p:nvSpPr>
          <p:spPr>
            <a:xfrm>
              <a:off x="995230" y="1354558"/>
              <a:ext cx="5094459" cy="67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7800" spcFirstLastPara="1" rIns="53325" wrap="square" tIns="533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rPr b="0" i="0" lang="en-GB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For </a:t>
              </a:r>
              <a:r>
                <a:rPr b="1" i="0" lang="en-GB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understanding</a:t>
              </a:r>
              <a:r>
                <a:rPr b="0" i="0" lang="en-GB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HREDD maturity in </a:t>
              </a:r>
              <a:r>
                <a:rPr b="1" i="0" lang="en-GB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own operations</a:t>
              </a:r>
              <a:endParaRPr b="1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49"/>
            <p:cNvSpPr/>
            <p:nvPr/>
          </p:nvSpPr>
          <p:spPr>
            <a:xfrm>
              <a:off x="571761" y="1269864"/>
              <a:ext cx="846937" cy="846937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599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49"/>
            <p:cNvSpPr/>
            <p:nvPr/>
          </p:nvSpPr>
          <p:spPr>
            <a:xfrm>
              <a:off x="1144243" y="2370558"/>
              <a:ext cx="4945446" cy="677550"/>
            </a:xfrm>
            <a:prstGeom prst="rect">
              <a:avLst/>
            </a:prstGeom>
            <a:solidFill>
              <a:srgbClr val="599BD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49"/>
            <p:cNvSpPr txBox="1"/>
            <p:nvPr/>
          </p:nvSpPr>
          <p:spPr>
            <a:xfrm>
              <a:off x="1144243" y="2370558"/>
              <a:ext cx="4945446" cy="67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5378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GB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For </a:t>
              </a:r>
              <a:r>
                <a:rPr b="1" i="0" lang="en-GB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understanding</a:t>
              </a:r>
              <a:r>
                <a:rPr b="0" i="0" lang="en-GB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maturity of HREDD you do on your </a:t>
              </a:r>
              <a:r>
                <a:rPr b="1" i="0" lang="en-GB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supply chains</a:t>
              </a:r>
              <a:endParaRPr b="1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49"/>
            <p:cNvSpPr/>
            <p:nvPr/>
          </p:nvSpPr>
          <p:spPr>
            <a:xfrm>
              <a:off x="720774" y="2285864"/>
              <a:ext cx="846937" cy="846937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599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49"/>
            <p:cNvSpPr/>
            <p:nvPr/>
          </p:nvSpPr>
          <p:spPr>
            <a:xfrm>
              <a:off x="995230" y="3386558"/>
              <a:ext cx="5094459" cy="677550"/>
            </a:xfrm>
            <a:prstGeom prst="rect">
              <a:avLst/>
            </a:prstGeom>
            <a:solidFill>
              <a:srgbClr val="599BD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49"/>
            <p:cNvSpPr txBox="1"/>
            <p:nvPr/>
          </p:nvSpPr>
          <p:spPr>
            <a:xfrm>
              <a:off x="995230" y="3386558"/>
              <a:ext cx="5094459" cy="67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5378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GB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For </a:t>
              </a:r>
              <a:r>
                <a:rPr b="1" i="0" lang="en-GB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identifying gaps </a:t>
              </a:r>
              <a:r>
                <a:rPr b="0" i="0" lang="en-GB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 HREDD systems and </a:t>
              </a:r>
              <a:r>
                <a:rPr b="1" i="0" lang="en-GB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supporting improvement</a:t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49"/>
            <p:cNvSpPr/>
            <p:nvPr/>
          </p:nvSpPr>
          <p:spPr>
            <a:xfrm>
              <a:off x="571761" y="3301864"/>
              <a:ext cx="846937" cy="846937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599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49"/>
            <p:cNvSpPr/>
            <p:nvPr/>
          </p:nvSpPr>
          <p:spPr>
            <a:xfrm>
              <a:off x="509717" y="4402558"/>
              <a:ext cx="5579972" cy="677550"/>
            </a:xfrm>
            <a:prstGeom prst="rect">
              <a:avLst/>
            </a:prstGeom>
            <a:solidFill>
              <a:srgbClr val="599BD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49"/>
            <p:cNvSpPr txBox="1"/>
            <p:nvPr/>
          </p:nvSpPr>
          <p:spPr>
            <a:xfrm>
              <a:off x="509717" y="4402558"/>
              <a:ext cx="5579972" cy="67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5378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GB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For </a:t>
              </a:r>
              <a:r>
                <a:rPr b="1" i="0" lang="en-GB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informed supplier engagement </a:t>
              </a:r>
              <a:r>
                <a:rPr b="0" i="0" lang="en-GB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on HREDD</a:t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49"/>
            <p:cNvSpPr/>
            <p:nvPr/>
          </p:nvSpPr>
          <p:spPr>
            <a:xfrm>
              <a:off x="86248" y="4317864"/>
              <a:ext cx="846937" cy="846937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599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59" name="Google Shape;259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9848" y="3038128"/>
            <a:ext cx="904261" cy="942518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49"/>
          <p:cNvSpPr txBox="1"/>
          <p:nvPr/>
        </p:nvSpPr>
        <p:spPr>
          <a:xfrm>
            <a:off x="1893497" y="2293538"/>
            <a:ext cx="3862713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tool that will allow companies, brands and suppliers to assess the maturity level of their HREDD management systems and use this as the basis of improving those systems.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50"/>
          <p:cNvSpPr txBox="1"/>
          <p:nvPr/>
        </p:nvSpPr>
        <p:spPr>
          <a:xfrm>
            <a:off x="695325" y="365125"/>
            <a:ext cx="10801349" cy="12271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GB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Architecture</a:t>
            </a:r>
            <a:endParaRPr b="1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50"/>
          <p:cNvSpPr/>
          <p:nvPr/>
        </p:nvSpPr>
        <p:spPr>
          <a:xfrm rot="5400000">
            <a:off x="2864462" y="3220057"/>
            <a:ext cx="5822108" cy="530150"/>
          </a:xfrm>
          <a:prstGeom prst="roundRect">
            <a:avLst>
              <a:gd fmla="val 16667" name="adj"/>
            </a:avLst>
          </a:prstGeom>
          <a:solidFill>
            <a:srgbClr val="9CBDE6"/>
          </a:solidFill>
          <a:ln>
            <a:noFill/>
          </a:ln>
        </p:spPr>
        <p:txBody>
          <a:bodyPr anchorCtr="0" anchor="ctr" bIns="36000" lIns="72000" spcFirstLastPara="1" rIns="72000" wrap="square" tIns="36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POLICY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50"/>
          <p:cNvSpPr/>
          <p:nvPr/>
        </p:nvSpPr>
        <p:spPr>
          <a:xfrm rot="5400000">
            <a:off x="4013955" y="3220057"/>
            <a:ext cx="5822108" cy="530150"/>
          </a:xfrm>
          <a:prstGeom prst="roundRect">
            <a:avLst>
              <a:gd fmla="val 16667" name="adj"/>
            </a:avLst>
          </a:prstGeom>
          <a:solidFill>
            <a:srgbClr val="6A9EDA"/>
          </a:solidFill>
          <a:ln>
            <a:noFill/>
          </a:ln>
        </p:spPr>
        <p:txBody>
          <a:bodyPr anchorCtr="0" anchor="ctr" bIns="36000" lIns="72000" spcFirstLastPara="1" rIns="72000" wrap="square" tIns="36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RISK ASSESS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50"/>
          <p:cNvSpPr/>
          <p:nvPr/>
        </p:nvSpPr>
        <p:spPr>
          <a:xfrm rot="5400000">
            <a:off x="5075422" y="3220057"/>
            <a:ext cx="5822108" cy="530150"/>
          </a:xfrm>
          <a:prstGeom prst="roundRect">
            <a:avLst>
              <a:gd fmla="val 16667" name="adj"/>
            </a:avLst>
          </a:prstGeom>
          <a:solidFill>
            <a:srgbClr val="9CBDE6"/>
          </a:solidFill>
          <a:ln>
            <a:noFill/>
          </a:ln>
        </p:spPr>
        <p:txBody>
          <a:bodyPr anchorCtr="0" anchor="ctr" bIns="36000" lIns="72000" spcFirstLastPara="1" rIns="72000" wrap="square" tIns="36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TAKE ACTION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50"/>
          <p:cNvSpPr/>
          <p:nvPr/>
        </p:nvSpPr>
        <p:spPr>
          <a:xfrm rot="5400000">
            <a:off x="6129199" y="3220057"/>
            <a:ext cx="5822108" cy="530150"/>
          </a:xfrm>
          <a:prstGeom prst="roundRect">
            <a:avLst>
              <a:gd fmla="val 16667" name="adj"/>
            </a:avLst>
          </a:prstGeom>
          <a:solidFill>
            <a:srgbClr val="6A9EDA"/>
          </a:solidFill>
          <a:ln>
            <a:noFill/>
          </a:ln>
        </p:spPr>
        <p:txBody>
          <a:bodyPr anchorCtr="0" anchor="ctr" bIns="36000" lIns="72000" spcFirstLastPara="1" rIns="72000" wrap="square" tIns="36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REMEDY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50"/>
          <p:cNvSpPr/>
          <p:nvPr/>
        </p:nvSpPr>
        <p:spPr>
          <a:xfrm rot="5400000">
            <a:off x="7182976" y="3220057"/>
            <a:ext cx="5822108" cy="530150"/>
          </a:xfrm>
          <a:prstGeom prst="roundRect">
            <a:avLst>
              <a:gd fmla="val 16667" name="adj"/>
            </a:avLst>
          </a:prstGeom>
          <a:solidFill>
            <a:srgbClr val="9CBDE6"/>
          </a:solidFill>
          <a:ln>
            <a:noFill/>
          </a:ln>
        </p:spPr>
        <p:txBody>
          <a:bodyPr anchorCtr="0" anchor="ctr" bIns="36000" lIns="72000" spcFirstLastPara="1" rIns="72000" wrap="square" tIns="36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TRACK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50"/>
          <p:cNvSpPr/>
          <p:nvPr/>
        </p:nvSpPr>
        <p:spPr>
          <a:xfrm rot="5400000">
            <a:off x="8144839" y="3220057"/>
            <a:ext cx="5822108" cy="530150"/>
          </a:xfrm>
          <a:prstGeom prst="roundRect">
            <a:avLst>
              <a:gd fmla="val 16667" name="adj"/>
            </a:avLst>
          </a:prstGeom>
          <a:solidFill>
            <a:srgbClr val="6A9EDA"/>
          </a:solidFill>
          <a:ln>
            <a:noFill/>
          </a:ln>
        </p:spPr>
        <p:txBody>
          <a:bodyPr anchorCtr="0" anchor="ctr" bIns="36000" lIns="72000" spcFirstLastPara="1" rIns="72000" wrap="square" tIns="36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REPORT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50"/>
          <p:cNvSpPr txBox="1"/>
          <p:nvPr/>
        </p:nvSpPr>
        <p:spPr>
          <a:xfrm>
            <a:off x="6667853" y="2316722"/>
            <a:ext cx="1727200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A836"/>
              </a:buClr>
              <a:buSzPts val="2100"/>
              <a:buFont typeface="Arial"/>
              <a:buNone/>
            </a:pPr>
            <a:r>
              <a:rPr b="0" i="0" lang="en-GB" sz="2100" u="none" cap="none" strike="noStrike">
                <a:solidFill>
                  <a:srgbClr val="DABA38"/>
                </a:solidFill>
                <a:latin typeface="Calibri"/>
                <a:ea typeface="Calibri"/>
                <a:cs typeface="Calibri"/>
                <a:sym typeface="Calibri"/>
              </a:rPr>
              <a:t>1. Corporate</a:t>
            </a:r>
            <a:endParaRPr b="0" i="0" sz="2100" u="none" cap="none" strike="noStrike">
              <a:solidFill>
                <a:srgbClr val="DABA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50"/>
          <p:cNvSpPr/>
          <p:nvPr/>
        </p:nvSpPr>
        <p:spPr>
          <a:xfrm>
            <a:off x="414839" y="2067475"/>
            <a:ext cx="11070900" cy="688500"/>
          </a:xfrm>
          <a:prstGeom prst="roundRect">
            <a:avLst>
              <a:gd fmla="val 16667" name="adj"/>
            </a:avLst>
          </a:prstGeom>
          <a:solidFill>
            <a:srgbClr val="DABA38"/>
          </a:solidFill>
          <a:ln>
            <a:noFill/>
          </a:ln>
        </p:spPr>
        <p:txBody>
          <a:bodyPr anchorCtr="0" anchor="t" bIns="36000" lIns="72000" spcFirstLastPara="1" rIns="72000" wrap="square" tIns="36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Own Operations Questions Tab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Answers: yes, in progress, no // Guidance against all questions // Evidence requirements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50"/>
          <p:cNvSpPr/>
          <p:nvPr/>
        </p:nvSpPr>
        <p:spPr>
          <a:xfrm>
            <a:off x="414897" y="2868725"/>
            <a:ext cx="11070900" cy="1024200"/>
          </a:xfrm>
          <a:prstGeom prst="roundRect">
            <a:avLst>
              <a:gd fmla="val 16667" name="adj"/>
            </a:avLst>
          </a:prstGeom>
          <a:solidFill>
            <a:srgbClr val="7CD47B"/>
          </a:solidFill>
          <a:ln>
            <a:noFill/>
          </a:ln>
        </p:spPr>
        <p:txBody>
          <a:bodyPr anchorCtr="0" anchor="t" bIns="36000" lIns="72000" spcFirstLastPara="1" rIns="72000" wrap="square" tIns="36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Supply Chain(s) Questions Tab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Noto Sans Symbols"/>
              <a:buChar char="▪"/>
            </a:pPr>
            <a:r>
              <a:rPr b="0" i="0" lang="en-GB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Service providers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Noto Sans Symbols"/>
              <a:buChar char="▪"/>
            </a:pPr>
            <a:r>
              <a:rPr b="0" i="0" lang="en-GB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Up to 3 supply chains (e.g. high risk material/commodity supply chains)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1" sz="1600" u="sng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50"/>
          <p:cNvSpPr/>
          <p:nvPr/>
        </p:nvSpPr>
        <p:spPr>
          <a:xfrm>
            <a:off x="414840" y="4005674"/>
            <a:ext cx="11070900" cy="1264800"/>
          </a:xfrm>
          <a:prstGeom prst="roundRect">
            <a:avLst>
              <a:gd fmla="val 16667" name="adj"/>
            </a:avLst>
          </a:prstGeom>
          <a:solidFill>
            <a:srgbClr val="99CCCF"/>
          </a:solidFill>
          <a:ln cap="flat" cmpd="sng" w="38100">
            <a:solidFill>
              <a:srgbClr val="318E93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t" bIns="36000" lIns="72000" spcFirstLastPara="1" rIns="72000" wrap="square" tIns="36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Results Tab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Results show performance per HREDD step for: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- Own operations, service providers and each supply chain answered for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- Human rights and environmental due diligence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1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6" name="Google Shape;276;p50"/>
          <p:cNvGrpSpPr/>
          <p:nvPr/>
        </p:nvGrpSpPr>
        <p:grpSpPr>
          <a:xfrm>
            <a:off x="414940" y="5383229"/>
            <a:ext cx="11070799" cy="519951"/>
            <a:chOff x="414840" y="5807407"/>
            <a:chExt cx="11070799" cy="677108"/>
          </a:xfrm>
        </p:grpSpPr>
        <p:sp>
          <p:nvSpPr>
            <p:cNvPr id="277" name="Google Shape;277;p50"/>
            <p:cNvSpPr/>
            <p:nvPr/>
          </p:nvSpPr>
          <p:spPr>
            <a:xfrm>
              <a:off x="414840" y="5807407"/>
              <a:ext cx="11070799" cy="677108"/>
            </a:xfrm>
            <a:prstGeom prst="roundRect">
              <a:avLst>
                <a:gd fmla="val 16667" name="adj"/>
              </a:avLst>
            </a:prstGeom>
            <a:solidFill>
              <a:srgbClr val="D8925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50"/>
            <p:cNvSpPr txBox="1"/>
            <p:nvPr/>
          </p:nvSpPr>
          <p:spPr>
            <a:xfrm>
              <a:off x="473221" y="5860417"/>
              <a:ext cx="10748100" cy="52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8A836"/>
                </a:buClr>
                <a:buSzPts val="2000"/>
                <a:buFont typeface="Arial"/>
                <a:buNone/>
              </a:pPr>
              <a:r>
                <a:rPr b="1" i="0" lang="en-GB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Gap Assessment Tabs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9" name="Google Shape;279;p50"/>
          <p:cNvGrpSpPr/>
          <p:nvPr/>
        </p:nvGrpSpPr>
        <p:grpSpPr>
          <a:xfrm>
            <a:off x="414891" y="6015935"/>
            <a:ext cx="11070799" cy="693368"/>
            <a:chOff x="425872" y="5887759"/>
            <a:chExt cx="11070799" cy="584775"/>
          </a:xfrm>
        </p:grpSpPr>
        <p:sp>
          <p:nvSpPr>
            <p:cNvPr id="280" name="Google Shape;280;p50"/>
            <p:cNvSpPr/>
            <p:nvPr/>
          </p:nvSpPr>
          <p:spPr>
            <a:xfrm>
              <a:off x="425872" y="5887759"/>
              <a:ext cx="11070799" cy="584775"/>
            </a:xfrm>
            <a:prstGeom prst="roundRect">
              <a:avLst>
                <a:gd fmla="val 16667" name="adj"/>
              </a:avLst>
            </a:prstGeom>
            <a:solidFill>
              <a:srgbClr val="8C8C8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50"/>
            <p:cNvSpPr txBox="1"/>
            <p:nvPr/>
          </p:nvSpPr>
          <p:spPr>
            <a:xfrm>
              <a:off x="484252" y="5889015"/>
              <a:ext cx="10748092" cy="3374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8A836"/>
                </a:buClr>
                <a:buSzPts val="2000"/>
                <a:buFont typeface="Arial"/>
                <a:buNone/>
              </a:pPr>
              <a:r>
                <a:rPr b="1" i="0" lang="en-GB" sz="20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Action Plan Template Tab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2" name="Google Shape;282;p50"/>
          <p:cNvSpPr txBox="1"/>
          <p:nvPr/>
        </p:nvSpPr>
        <p:spPr>
          <a:xfrm>
            <a:off x="490353" y="6286396"/>
            <a:ext cx="768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A836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Use recommended HREDD requirements as the basis for action planning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1"/>
          <p:cNvSpPr txBox="1"/>
          <p:nvPr>
            <p:ph type="title"/>
          </p:nvPr>
        </p:nvSpPr>
        <p:spPr>
          <a:xfrm>
            <a:off x="225516" y="190496"/>
            <a:ext cx="9314700" cy="12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GB" sz="3200"/>
              <a:t>Process of completion &amp; presentation of results</a:t>
            </a:r>
            <a:endParaRPr b="1" sz="3200"/>
          </a:p>
        </p:txBody>
      </p:sp>
      <p:grpSp>
        <p:nvGrpSpPr>
          <p:cNvPr id="288" name="Google Shape;288;p51"/>
          <p:cNvGrpSpPr/>
          <p:nvPr/>
        </p:nvGrpSpPr>
        <p:grpSpPr>
          <a:xfrm>
            <a:off x="938080" y="1305881"/>
            <a:ext cx="10883829" cy="844914"/>
            <a:chOff x="5319" y="820311"/>
            <a:chExt cx="10883829" cy="844914"/>
          </a:xfrm>
        </p:grpSpPr>
        <p:sp>
          <p:nvSpPr>
            <p:cNvPr id="289" name="Google Shape;289;p51"/>
            <p:cNvSpPr/>
            <p:nvPr/>
          </p:nvSpPr>
          <p:spPr>
            <a:xfrm>
              <a:off x="5319" y="838648"/>
              <a:ext cx="1978800" cy="791700"/>
            </a:xfrm>
            <a:prstGeom prst="chevron">
              <a:avLst>
                <a:gd fmla="val 50000" name="adj"/>
              </a:avLst>
            </a:prstGeom>
            <a:solidFill>
              <a:srgbClr val="599BD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51"/>
            <p:cNvSpPr txBox="1"/>
            <p:nvPr/>
          </p:nvSpPr>
          <p:spPr>
            <a:xfrm>
              <a:off x="401098" y="838648"/>
              <a:ext cx="1187400" cy="7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000" lIns="60000" spcFirstLastPara="1" rIns="20000" wrap="square" tIns="2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-GB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Choose supply chains</a:t>
              </a:r>
              <a:endParaRPr b="0" i="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51"/>
            <p:cNvSpPr/>
            <p:nvPr/>
          </p:nvSpPr>
          <p:spPr>
            <a:xfrm>
              <a:off x="1786325" y="838648"/>
              <a:ext cx="1978800" cy="791700"/>
            </a:xfrm>
            <a:prstGeom prst="chevron">
              <a:avLst>
                <a:gd fmla="val 50000" name="adj"/>
              </a:avLst>
            </a:prstGeom>
            <a:solidFill>
              <a:srgbClr val="599BD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51"/>
            <p:cNvSpPr txBox="1"/>
            <p:nvPr/>
          </p:nvSpPr>
          <p:spPr>
            <a:xfrm>
              <a:off x="2182104" y="820311"/>
              <a:ext cx="1187400" cy="7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000" lIns="60000" spcFirstLastPara="1" rIns="20000" wrap="square" tIns="2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-GB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Answer 33-38 questions per scope</a:t>
              </a:r>
              <a:endParaRPr b="0" i="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51"/>
            <p:cNvSpPr/>
            <p:nvPr/>
          </p:nvSpPr>
          <p:spPr>
            <a:xfrm>
              <a:off x="3567331" y="838648"/>
              <a:ext cx="1978800" cy="791700"/>
            </a:xfrm>
            <a:prstGeom prst="chevron">
              <a:avLst>
                <a:gd fmla="val 50000" name="adj"/>
              </a:avLst>
            </a:prstGeom>
            <a:solidFill>
              <a:srgbClr val="599BD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51"/>
            <p:cNvSpPr txBox="1"/>
            <p:nvPr/>
          </p:nvSpPr>
          <p:spPr>
            <a:xfrm>
              <a:off x="3963110" y="838648"/>
              <a:ext cx="1187400" cy="7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000" lIns="60000" spcFirstLastPara="1" rIns="20000" wrap="square" tIns="2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-GB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Review results</a:t>
              </a:r>
              <a:endParaRPr b="0" i="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51"/>
            <p:cNvSpPr/>
            <p:nvPr/>
          </p:nvSpPr>
          <p:spPr>
            <a:xfrm>
              <a:off x="5348336" y="838648"/>
              <a:ext cx="1978800" cy="791700"/>
            </a:xfrm>
            <a:prstGeom prst="chevron">
              <a:avLst>
                <a:gd fmla="val 50000" name="adj"/>
              </a:avLst>
            </a:prstGeom>
            <a:solidFill>
              <a:srgbClr val="599BD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51"/>
            <p:cNvSpPr txBox="1"/>
            <p:nvPr/>
          </p:nvSpPr>
          <p:spPr>
            <a:xfrm>
              <a:off x="5744115" y="838648"/>
              <a:ext cx="1187400" cy="7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000" lIns="60000" spcFirstLastPara="1" rIns="20000" wrap="square" tIns="2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-GB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Set maturity level goal</a:t>
              </a:r>
              <a:endParaRPr b="0" i="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51"/>
            <p:cNvSpPr/>
            <p:nvPr/>
          </p:nvSpPr>
          <p:spPr>
            <a:xfrm>
              <a:off x="7129342" y="873524"/>
              <a:ext cx="1978800" cy="791700"/>
            </a:xfrm>
            <a:prstGeom prst="chevron">
              <a:avLst>
                <a:gd fmla="val 50000" name="adj"/>
              </a:avLst>
            </a:prstGeom>
            <a:solidFill>
              <a:srgbClr val="599BD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51"/>
            <p:cNvSpPr txBox="1"/>
            <p:nvPr/>
          </p:nvSpPr>
          <p:spPr>
            <a:xfrm>
              <a:off x="7525121" y="873524"/>
              <a:ext cx="1187400" cy="7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000" lIns="60000" spcFirstLastPara="1" rIns="20000" wrap="square" tIns="2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-GB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Automated gap assessment</a:t>
              </a:r>
              <a:endParaRPr b="0" i="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51"/>
            <p:cNvSpPr/>
            <p:nvPr/>
          </p:nvSpPr>
          <p:spPr>
            <a:xfrm>
              <a:off x="8910348" y="873524"/>
              <a:ext cx="1978800" cy="791700"/>
            </a:xfrm>
            <a:prstGeom prst="chevron">
              <a:avLst>
                <a:gd fmla="val 50000" name="adj"/>
              </a:avLst>
            </a:prstGeom>
            <a:solidFill>
              <a:srgbClr val="599BD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51"/>
            <p:cNvSpPr txBox="1"/>
            <p:nvPr/>
          </p:nvSpPr>
          <p:spPr>
            <a:xfrm>
              <a:off x="9306127" y="873524"/>
              <a:ext cx="1187400" cy="7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000" lIns="60000" spcFirstLastPara="1" rIns="20000" wrap="square" tIns="2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-GB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Develop an action plan</a:t>
              </a:r>
              <a:endParaRPr b="0" i="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01" name="Google Shape;301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6612" y="2435822"/>
            <a:ext cx="5108914" cy="150656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02" name="Google Shape;302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06025" y="4356925"/>
            <a:ext cx="4843949" cy="212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5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29212" y="2588213"/>
            <a:ext cx="3527536" cy="2913643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51"/>
          <p:cNvSpPr/>
          <p:nvPr/>
        </p:nvSpPr>
        <p:spPr>
          <a:xfrm rot="-5400000">
            <a:off x="5992375" y="-3064417"/>
            <a:ext cx="289800" cy="10801500"/>
          </a:xfrm>
          <a:prstGeom prst="rightBrace">
            <a:avLst>
              <a:gd fmla="val 8333" name="adj1"/>
              <a:gd fmla="val 43804" name="adj2"/>
            </a:avLst>
          </a:prstGeom>
          <a:noFill/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5" name="Google Shape;305;p5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76600" y="4009652"/>
            <a:ext cx="360650" cy="40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5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29200" y="5552052"/>
            <a:ext cx="360650" cy="413108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51"/>
          <p:cNvSpPr txBox="1"/>
          <p:nvPr/>
        </p:nvSpPr>
        <p:spPr>
          <a:xfrm>
            <a:off x="1252475" y="3933450"/>
            <a:ext cx="44154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Overall maturity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51"/>
          <p:cNvSpPr txBox="1"/>
          <p:nvPr/>
        </p:nvSpPr>
        <p:spPr>
          <a:xfrm>
            <a:off x="7989850" y="5475850"/>
            <a:ext cx="44154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Maturity breakdown per HREDD step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9" name="Google Shape;309;p5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849025" y="6459400"/>
            <a:ext cx="360650" cy="398609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51"/>
          <p:cNvSpPr txBox="1"/>
          <p:nvPr/>
        </p:nvSpPr>
        <p:spPr>
          <a:xfrm>
            <a:off x="2244100" y="6415800"/>
            <a:ext cx="44154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Actions implemented, in progress or not started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52"/>
          <p:cNvSpPr txBox="1"/>
          <p:nvPr>
            <p:ph type="title"/>
          </p:nvPr>
        </p:nvSpPr>
        <p:spPr>
          <a:xfrm>
            <a:off x="695325" y="502371"/>
            <a:ext cx="10801349" cy="12271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GB" sz="3200"/>
              <a:t>Recommendations on when to use this tool</a:t>
            </a:r>
            <a:endParaRPr sz="1600"/>
          </a:p>
        </p:txBody>
      </p:sp>
      <p:grpSp>
        <p:nvGrpSpPr>
          <p:cNvPr id="316" name="Google Shape;316;p52"/>
          <p:cNvGrpSpPr/>
          <p:nvPr/>
        </p:nvGrpSpPr>
        <p:grpSpPr>
          <a:xfrm>
            <a:off x="695325" y="1515987"/>
            <a:ext cx="10927726" cy="1361855"/>
            <a:chOff x="1920015" y="1291233"/>
            <a:chExt cx="9080014" cy="1361855"/>
          </a:xfrm>
        </p:grpSpPr>
        <p:sp>
          <p:nvSpPr>
            <p:cNvPr id="317" name="Google Shape;317;p52"/>
            <p:cNvSpPr/>
            <p:nvPr/>
          </p:nvSpPr>
          <p:spPr>
            <a:xfrm>
              <a:off x="1920015" y="1726979"/>
              <a:ext cx="9080014" cy="926109"/>
            </a:xfrm>
            <a:prstGeom prst="roundRect">
              <a:avLst>
                <a:gd fmla="val 16667" name="adj"/>
              </a:avLst>
            </a:prstGeom>
            <a:solidFill>
              <a:srgbClr val="D8D8D8"/>
            </a:solidFill>
            <a:ln cap="flat" cmpd="sng" w="25400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Char char="•"/>
              </a:pPr>
              <a:r>
                <a:rPr i="0" lang="en-GB" sz="1800" u="none" cap="none" strike="noStrike">
                  <a:solidFill>
                    <a:schemeClr val="dk1"/>
                  </a:solidFill>
                </a:rPr>
                <a:t>As part of your own company’s HREDD approach</a:t>
              </a:r>
              <a:endParaRPr i="0" sz="14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318" name="Google Shape;318;p52"/>
            <p:cNvSpPr/>
            <p:nvPr/>
          </p:nvSpPr>
          <p:spPr>
            <a:xfrm>
              <a:off x="2165363" y="1291233"/>
              <a:ext cx="2916188" cy="558413"/>
            </a:xfrm>
            <a:prstGeom prst="roundRect">
              <a:avLst>
                <a:gd fmla="val 16667" name="adj"/>
              </a:avLst>
            </a:prstGeom>
            <a:solidFill>
              <a:srgbClr val="0070C0"/>
            </a:solidFill>
            <a:ln cap="flat" cmpd="sng" w="25400">
              <a:solidFill>
                <a:srgbClr val="2961A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-GB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For self-assessment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9" name="Google Shape;319;p52"/>
          <p:cNvGrpSpPr/>
          <p:nvPr/>
        </p:nvGrpSpPr>
        <p:grpSpPr>
          <a:xfrm>
            <a:off x="695325" y="3110376"/>
            <a:ext cx="10927726" cy="3454776"/>
            <a:chOff x="787594" y="3240317"/>
            <a:chExt cx="9080014" cy="3027378"/>
          </a:xfrm>
        </p:grpSpPr>
        <p:sp>
          <p:nvSpPr>
            <p:cNvPr id="320" name="Google Shape;320;p52"/>
            <p:cNvSpPr/>
            <p:nvPr/>
          </p:nvSpPr>
          <p:spPr>
            <a:xfrm>
              <a:off x="787594" y="3582859"/>
              <a:ext cx="9080014" cy="2684836"/>
            </a:xfrm>
            <a:prstGeom prst="roundRect">
              <a:avLst>
                <a:gd fmla="val 16667" name="adj"/>
              </a:avLst>
            </a:prstGeom>
            <a:solidFill>
              <a:srgbClr val="D8D8D8"/>
            </a:solidFill>
            <a:ln cap="flat" cmpd="sng" w="25400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-285750" lvl="0" marL="28575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Char char="•"/>
              </a:pPr>
              <a:r>
                <a:rPr i="0" lang="en-GB" sz="1800" u="none" cap="none" strike="noStrike">
                  <a:solidFill>
                    <a:schemeClr val="dk1"/>
                  </a:solidFill>
                </a:rPr>
                <a:t>Within an established relationship</a:t>
              </a:r>
              <a:endParaRPr i="0" sz="1400" u="none" cap="none" strike="noStrike">
                <a:solidFill>
                  <a:srgbClr val="000000"/>
                </a:solidFill>
              </a:endParaRPr>
            </a:p>
            <a:p>
              <a:pPr indent="-285750" lvl="0" marL="28575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Char char="•"/>
              </a:pPr>
              <a:r>
                <a:rPr i="0" lang="en-GB" sz="1800" u="none" cap="none" strike="noStrike">
                  <a:solidFill>
                    <a:schemeClr val="dk1"/>
                  </a:solidFill>
                </a:rPr>
                <a:t>Operating in higher risk geographies &amp; production sectors, where the most salient issues lie</a:t>
              </a:r>
              <a:endParaRPr i="0" sz="1400" u="none" cap="none" strike="noStrike">
                <a:solidFill>
                  <a:srgbClr val="000000"/>
                </a:solidFill>
              </a:endParaRPr>
            </a:p>
            <a:p>
              <a:pPr indent="-285750" lvl="0" marL="28575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Char char="•"/>
              </a:pPr>
              <a:r>
                <a:rPr i="0" lang="en-GB" sz="1800" u="none" cap="none" strike="noStrike">
                  <a:solidFill>
                    <a:schemeClr val="dk1"/>
                  </a:solidFill>
                </a:rPr>
                <a:t>No existing suitable tool</a:t>
              </a:r>
              <a:endParaRPr i="0" sz="1400" u="none" cap="none" strike="noStrike">
                <a:solidFill>
                  <a:srgbClr val="000000"/>
                </a:solidFill>
              </a:endParaRPr>
            </a:p>
            <a:p>
              <a:pPr indent="-285750" lvl="0" marL="28575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Char char="•"/>
              </a:pPr>
              <a:r>
                <a:rPr lang="en-GB" sz="1800">
                  <a:solidFill>
                    <a:schemeClr val="dk1"/>
                  </a:solidFill>
                </a:rPr>
                <a:t>Use the tool as part of </a:t>
              </a:r>
              <a:r>
                <a:rPr i="0" lang="en-GB" sz="1800" u="none" cap="none" strike="noStrike">
                  <a:solidFill>
                    <a:schemeClr val="dk1"/>
                  </a:solidFill>
                </a:rPr>
                <a:t>supplier engagement as basis for </a:t>
              </a:r>
              <a:r>
                <a:rPr lang="en-GB" sz="1800">
                  <a:solidFill>
                    <a:schemeClr val="dk1"/>
                  </a:solidFill>
                </a:rPr>
                <a:t>open and constructive dialogue and support supplier to implement meaningful HREDD systems </a:t>
              </a:r>
              <a:endParaRPr sz="1800">
                <a:solidFill>
                  <a:schemeClr val="dk1"/>
                </a:solidFill>
              </a:endParaRPr>
            </a:p>
          </p:txBody>
        </p:sp>
        <p:sp>
          <p:nvSpPr>
            <p:cNvPr id="321" name="Google Shape;321;p52"/>
            <p:cNvSpPr/>
            <p:nvPr/>
          </p:nvSpPr>
          <p:spPr>
            <a:xfrm>
              <a:off x="1026267" y="3240317"/>
              <a:ext cx="2966565" cy="558413"/>
            </a:xfrm>
            <a:prstGeom prst="roundRect">
              <a:avLst>
                <a:gd fmla="val 16667" name="adj"/>
              </a:avLst>
            </a:prstGeom>
            <a:solidFill>
              <a:srgbClr val="0070C0"/>
            </a:solidFill>
            <a:ln cap="flat" cmpd="sng" w="25400">
              <a:solidFill>
                <a:srgbClr val="2961A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-GB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With suppliers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5"/>
          <p:cNvSpPr txBox="1"/>
          <p:nvPr>
            <p:ph type="title"/>
          </p:nvPr>
        </p:nvSpPr>
        <p:spPr>
          <a:xfrm>
            <a:off x="169100" y="519346"/>
            <a:ext cx="10801200" cy="12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GB" sz="3200"/>
              <a:t>Company testimonies</a:t>
            </a:r>
            <a:endParaRPr sz="1600"/>
          </a:p>
        </p:txBody>
      </p:sp>
      <p:pic>
        <p:nvPicPr>
          <p:cNvPr descr="A person wearing glasses and a grey suit&#10;&#10;Description automatically generated" id="327" name="Google Shape;327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82977" y="2638450"/>
            <a:ext cx="1260000" cy="12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5"/>
          <p:cNvSpPr/>
          <p:nvPr/>
        </p:nvSpPr>
        <p:spPr>
          <a:xfrm>
            <a:off x="1340977" y="4247053"/>
            <a:ext cx="1944000" cy="1044000"/>
          </a:xfrm>
          <a:prstGeom prst="rect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834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-GB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Alain Nguyen</a:t>
            </a:r>
            <a:endParaRPr/>
          </a:p>
          <a:p>
            <a:pPr indent="0" lvl="0" marL="0" marR="0" rtl="0" algn="ctr">
              <a:lnSpc>
                <a:spcPct val="1834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Nestl</a:t>
            </a:r>
            <a:r>
              <a:rPr b="0" i="0" lang="en-GB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é</a:t>
            </a:r>
            <a:endParaRPr b="0" i="0" sz="12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9" name="Google Shape;329;p5"/>
          <p:cNvSpPr/>
          <p:nvPr/>
        </p:nvSpPr>
        <p:spPr>
          <a:xfrm>
            <a:off x="5183641" y="4231130"/>
            <a:ext cx="1944000" cy="1044000"/>
          </a:xfrm>
          <a:prstGeom prst="rect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834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-GB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Virginie Mahin</a:t>
            </a:r>
            <a:endParaRPr/>
          </a:p>
          <a:p>
            <a:pPr indent="0" lvl="0" marL="0" marR="0" rtl="0" algn="ctr">
              <a:lnSpc>
                <a:spcPct val="1834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Mondelez Intern</a:t>
            </a:r>
            <a:r>
              <a:rPr lang="en-GB" sz="1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ational</a:t>
            </a:r>
            <a:endParaRPr b="0" i="0" sz="12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0" name="Google Shape;330;p5"/>
          <p:cNvSpPr/>
          <p:nvPr/>
        </p:nvSpPr>
        <p:spPr>
          <a:xfrm>
            <a:off x="9026304" y="4219917"/>
            <a:ext cx="1944000" cy="1044000"/>
          </a:xfrm>
          <a:prstGeom prst="rect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834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-GB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James Cruickshanks </a:t>
            </a:r>
            <a:endParaRPr/>
          </a:p>
          <a:p>
            <a:pPr indent="0" lvl="0" marL="0" marR="0" rtl="0" algn="ctr">
              <a:lnSpc>
                <a:spcPct val="1834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SmurfitWestRock </a:t>
            </a:r>
            <a:endParaRPr/>
          </a:p>
        </p:txBody>
      </p:sp>
      <p:pic>
        <p:nvPicPr>
          <p:cNvPr descr="A person smiling at camera&#10;&#10;Description automatically generated" id="331" name="Google Shape;331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25641" y="2638450"/>
            <a:ext cx="1260000" cy="126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erson in a suit&#10;&#10;Description automatically generated" id="332" name="Google Shape;332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368304" y="2638450"/>
            <a:ext cx="1260000" cy="12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mpty road with rocky cliffs on the side" id="337" name="Google Shape;337;p6"/>
          <p:cNvPicPr preferRelativeResize="0"/>
          <p:nvPr/>
        </p:nvPicPr>
        <p:blipFill rotWithShape="1">
          <a:blip r:embed="rId3">
            <a:alphaModFix amt="50000"/>
          </a:blip>
          <a:srcRect b="0" l="0" r="7077" t="19887"/>
          <a:stretch/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6"/>
          <p:cNvSpPr txBox="1"/>
          <p:nvPr>
            <p:ph type="title"/>
          </p:nvPr>
        </p:nvSpPr>
        <p:spPr>
          <a:xfrm>
            <a:off x="695325" y="502371"/>
            <a:ext cx="8143875" cy="12271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GB" sz="3200"/>
              <a:t>What happens next – launch into implementation phase</a:t>
            </a:r>
            <a:endParaRPr sz="16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7"/>
          <p:cNvSpPr txBox="1"/>
          <p:nvPr>
            <p:ph type="title"/>
          </p:nvPr>
        </p:nvSpPr>
        <p:spPr>
          <a:xfrm>
            <a:off x="695325" y="502371"/>
            <a:ext cx="8143875" cy="12271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GB" sz="3200"/>
              <a:t>Q&amp;A</a:t>
            </a:r>
            <a:endParaRPr sz="1600"/>
          </a:p>
        </p:txBody>
      </p:sp>
      <p:pic>
        <p:nvPicPr>
          <p:cNvPr descr="Help with solid fill" id="344" name="Google Shape;34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89495" y="1729509"/>
            <a:ext cx="3492000" cy="34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lear sunny skies" id="134" name="Google Shape;134;p1"/>
          <p:cNvPicPr preferRelativeResize="0"/>
          <p:nvPr/>
        </p:nvPicPr>
        <p:blipFill rotWithShape="1">
          <a:blip r:embed="rId3">
            <a:alphaModFix/>
          </a:blip>
          <a:srcRect b="7258" l="0" r="3789" t="14349"/>
          <a:stretch/>
        </p:blipFill>
        <p:spPr>
          <a:xfrm>
            <a:off x="0" y="0"/>
            <a:ext cx="12625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"/>
          <p:cNvSpPr txBox="1"/>
          <p:nvPr>
            <p:ph type="title"/>
          </p:nvPr>
        </p:nvSpPr>
        <p:spPr>
          <a:xfrm>
            <a:off x="695325" y="365125"/>
            <a:ext cx="10801349" cy="12271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GB" sz="3600"/>
              <a:t>Welcome &amp; introduction</a:t>
            </a:r>
            <a:endParaRPr b="1" sz="36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8"/>
          <p:cNvSpPr txBox="1"/>
          <p:nvPr>
            <p:ph type="title"/>
          </p:nvPr>
        </p:nvSpPr>
        <p:spPr>
          <a:xfrm>
            <a:off x="695325" y="502371"/>
            <a:ext cx="8143875" cy="12271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GB" sz="3200"/>
              <a:t>Contacts, feedback &amp; further information</a:t>
            </a:r>
            <a:endParaRPr sz="1600"/>
          </a:p>
        </p:txBody>
      </p:sp>
      <p:sp>
        <p:nvSpPr>
          <p:cNvPr id="350" name="Google Shape;350;p8"/>
          <p:cNvSpPr txBox="1"/>
          <p:nvPr/>
        </p:nvSpPr>
        <p:spPr>
          <a:xfrm>
            <a:off x="454150" y="2304525"/>
            <a:ext cx="11437200" cy="38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-GB" sz="2100" u="none" cap="none" strike="noStrik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AIM-Progress – </a:t>
            </a:r>
            <a:r>
              <a:rPr i="0" lang="en-GB" sz="2100" u="none" cap="none" strike="noStrike">
                <a:solidFill>
                  <a:srgbClr val="404040"/>
                </a:solidFill>
              </a:rPr>
              <a:t>tool link </a:t>
            </a:r>
            <a:r>
              <a:rPr i="0" lang="en-GB" sz="2100" u="sng" cap="none" strike="noStrike">
                <a:solidFill>
                  <a:srgbClr val="404040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here</a:t>
            </a:r>
            <a:r>
              <a:rPr i="0" lang="en-GB" sz="2100" u="none" cap="none" strike="noStrike">
                <a:solidFill>
                  <a:srgbClr val="404040"/>
                </a:solidFill>
              </a:rPr>
              <a:t> </a:t>
            </a:r>
            <a:r>
              <a:rPr lang="en-GB" sz="2100">
                <a:solidFill>
                  <a:srgbClr val="404040"/>
                </a:solidFill>
              </a:rPr>
              <a:t>| </a:t>
            </a:r>
            <a:r>
              <a:rPr i="0" lang="en-GB" sz="2100" u="sng" cap="none" strike="noStrike">
                <a:solidFill>
                  <a:srgbClr val="404040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https://aim-progress.com/</a:t>
            </a:r>
            <a:r>
              <a:rPr lang="en-GB" sz="2100">
                <a:solidFill>
                  <a:srgbClr val="404040"/>
                </a:solidFill>
              </a:rPr>
              <a:t> </a:t>
            </a:r>
            <a:r>
              <a:rPr i="0" lang="en-GB" sz="2100" u="none" cap="none" strike="noStrike">
                <a:solidFill>
                  <a:srgbClr val="404040"/>
                </a:solidFill>
              </a:rPr>
              <a:t>  | </a:t>
            </a:r>
            <a:r>
              <a:rPr i="0" lang="en-GB" sz="2100" u="sng" cap="none" strike="noStrike">
                <a:solidFill>
                  <a:srgbClr val="404040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info@aim-progress.co</a:t>
            </a:r>
            <a:r>
              <a:rPr i="0" lang="en-GB" sz="2100" u="sng" cap="none" strike="noStrike">
                <a:solidFill>
                  <a:srgbClr val="404040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</a:t>
            </a:r>
            <a:r>
              <a:rPr lang="en-GB" sz="2100">
                <a:solidFill>
                  <a:srgbClr val="404040"/>
                </a:solidFill>
              </a:rPr>
              <a:t> </a:t>
            </a:r>
            <a:endParaRPr i="0" sz="2100" u="none" cap="none" strike="noStrike">
              <a:solidFill>
                <a:srgbClr val="404040"/>
              </a:solidFill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-GB" sz="2100" u="none" cap="none" strike="noStrik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Consumer Goods Forum – </a:t>
            </a:r>
            <a:r>
              <a:rPr i="0" lang="en-GB" sz="2100" u="sng" cap="none" strike="noStrike">
                <a:solidFill>
                  <a:schemeClr val="hlink"/>
                </a:solidFill>
                <a:hlinkClick r:id="rId7"/>
              </a:rPr>
              <a:t>https://www.theconsumergoodsforum.com/</a:t>
            </a:r>
            <a:r>
              <a:rPr i="0" lang="en-GB" sz="2100" u="none" cap="none" strike="noStrike">
                <a:solidFill>
                  <a:srgbClr val="404040"/>
                </a:solidFill>
              </a:rPr>
              <a:t> </a:t>
            </a:r>
            <a:r>
              <a:rPr i="0" lang="en-GB" sz="2100" u="sng" cap="none" strike="noStrike">
                <a:solidFill>
                  <a:schemeClr val="hlink"/>
                </a:solidFill>
                <a:hlinkClick r:id="rId8"/>
              </a:rPr>
              <a:t>social@theconsumergoodsforum.com</a:t>
            </a:r>
            <a:r>
              <a:rPr i="0" lang="en-GB" sz="2100" u="none" cap="none" strike="noStrike">
                <a:solidFill>
                  <a:srgbClr val="404040"/>
                </a:solidFill>
              </a:rPr>
              <a:t> </a:t>
            </a:r>
            <a:endParaRPr sz="2100"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-GB" sz="2100" u="none" cap="none" strike="noStrik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Fair Labor Association – </a:t>
            </a:r>
            <a:r>
              <a:rPr i="0" lang="en-GB" sz="2100" u="sng" cap="none" strike="noStrike">
                <a:solidFill>
                  <a:schemeClr val="hlink"/>
                </a:solidFill>
                <a:hlinkClick r:id="rId9"/>
              </a:rPr>
              <a:t>https://w</a:t>
            </a:r>
            <a:r>
              <a:rPr lang="en-GB" sz="2100" u="sng">
                <a:solidFill>
                  <a:schemeClr val="hlink"/>
                </a:solidFill>
                <a:hlinkClick r:id="rId10"/>
              </a:rPr>
              <a:t>ww.fairlabor.org</a:t>
            </a:r>
            <a:r>
              <a:rPr lang="en-GB" sz="2100">
                <a:solidFill>
                  <a:srgbClr val="404040"/>
                </a:solidFill>
              </a:rPr>
              <a:t> </a:t>
            </a:r>
            <a:endParaRPr sz="2100"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-GB" sz="2100" u="none" cap="none" strike="noStrik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ProForest - </a:t>
            </a:r>
            <a:r>
              <a:rPr lang="en-GB" sz="2100" u="sng">
                <a:solidFill>
                  <a:schemeClr val="hlink"/>
                </a:solidFill>
                <a:hlinkClick r:id="rId11"/>
              </a:rPr>
              <a:t>Home - Proforest</a:t>
            </a:r>
            <a:endParaRPr b="1" i="0" sz="2100" u="none" cap="none" strike="noStrike">
              <a:solidFill>
                <a:srgbClr val="40404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sz="2100">
              <a:solidFill>
                <a:srgbClr val="404040"/>
              </a:solidFill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lang="en-GB" sz="2100">
                <a:solidFill>
                  <a:srgbClr val="404040"/>
                </a:solidFill>
              </a:rPr>
              <a:t>Please note - this l</a:t>
            </a:r>
            <a:r>
              <a:rPr b="1" lang="en-GB" sz="2100">
                <a:solidFill>
                  <a:srgbClr val="404040"/>
                </a:solidFill>
              </a:rPr>
              <a:t>aunch is a working version of the tool. We will gather ongoing feedback and revisit the tool in November 2025</a:t>
            </a:r>
            <a:endParaRPr b="1" sz="2100">
              <a:solidFill>
                <a:srgbClr val="40404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"/>
          <p:cNvSpPr txBox="1"/>
          <p:nvPr>
            <p:ph type="title"/>
          </p:nvPr>
        </p:nvSpPr>
        <p:spPr>
          <a:xfrm>
            <a:off x="695325" y="365125"/>
            <a:ext cx="10801349" cy="12271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GB" sz="3600"/>
              <a:t>Anti-trust rules</a:t>
            </a:r>
            <a:endParaRPr b="1" sz="3600"/>
          </a:p>
        </p:txBody>
      </p:sp>
      <p:sp>
        <p:nvSpPr>
          <p:cNvPr id="141" name="Google Shape;141;p2"/>
          <p:cNvSpPr txBox="1"/>
          <p:nvPr/>
        </p:nvSpPr>
        <p:spPr>
          <a:xfrm>
            <a:off x="784984" y="1592263"/>
            <a:ext cx="10267329" cy="41493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The Association shall not enter into any discussion, activity or conduct that may infringe, on its part or on the part of its members, any applicable competition law. 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By way of example, members shall not discuss, communicate or exchange any commercially sensitive information, including non-public information relating to prices, marketing and advertising strategy, costs and revenues, trading terms and conditions with third parties, including purchasing strategy, terms of supply, trade programmes or distribution strategy. 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applies not only to discussions in formal meetings but also to informal discussions before, during and after meetings</a:t>
            </a:r>
            <a:endParaRPr/>
          </a:p>
          <a:p>
            <a:pPr indent="-304800" lvl="0" marL="457200" marR="0" rt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"/>
          <p:cNvSpPr txBox="1"/>
          <p:nvPr>
            <p:ph type="title"/>
          </p:nvPr>
        </p:nvSpPr>
        <p:spPr>
          <a:xfrm>
            <a:off x="695325" y="365125"/>
            <a:ext cx="10801349" cy="12271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GB" sz="3600"/>
              <a:t>Agenda and speakers</a:t>
            </a:r>
            <a:endParaRPr b="1" sz="3600"/>
          </a:p>
        </p:txBody>
      </p:sp>
      <p:sp>
        <p:nvSpPr>
          <p:cNvPr id="147" name="Google Shape;147;p3"/>
          <p:cNvSpPr/>
          <p:nvPr/>
        </p:nvSpPr>
        <p:spPr>
          <a:xfrm>
            <a:off x="1406925" y="2822615"/>
            <a:ext cx="1944000" cy="1044000"/>
          </a:xfrm>
          <a:prstGeom prst="rect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834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-GB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Louise Herring</a:t>
            </a:r>
            <a:endParaRPr/>
          </a:p>
          <a:p>
            <a:pPr indent="0" lvl="0" marL="0" marR="0" rtl="0" algn="ctr">
              <a:lnSpc>
                <a:spcPct val="1834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AIM-Progress</a:t>
            </a:r>
            <a:endParaRPr b="0" i="0" sz="12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8" name="Google Shape;148;p3"/>
          <p:cNvSpPr/>
          <p:nvPr/>
        </p:nvSpPr>
        <p:spPr>
          <a:xfrm>
            <a:off x="3418249" y="2801163"/>
            <a:ext cx="1944000" cy="1044000"/>
          </a:xfrm>
          <a:prstGeom prst="rect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834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-GB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Maria-Isabel Cubides</a:t>
            </a:r>
            <a:endParaRPr b="1" i="0" sz="12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834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Consumer Goods Forum</a:t>
            </a:r>
            <a:endParaRPr b="0" i="0" sz="12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A person wearing glasses and a grey suit&#10;&#10;Description automatically generated" id="149" name="Google Shape;14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43752" y="1361703"/>
            <a:ext cx="1260000" cy="126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erson with curly hair smiling&#10;&#10;Description automatically generated" id="150" name="Google Shape;150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02165" y="4133775"/>
            <a:ext cx="1260000" cy="126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-up of a person smiling&#10;&#10;Description automatically generated" id="151" name="Google Shape;151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51929" y="4133775"/>
            <a:ext cx="1260000" cy="126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erson smiling at the camera&#10;&#10;Description automatically generated" id="152" name="Google Shape;152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760249" y="1361703"/>
            <a:ext cx="1260000" cy="126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erson with blonde hair wearing a blue shirt&#10;&#10;Description automatically generated" id="153" name="Google Shape;153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48925" y="1361703"/>
            <a:ext cx="1260000" cy="12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3"/>
          <p:cNvSpPr/>
          <p:nvPr/>
        </p:nvSpPr>
        <p:spPr>
          <a:xfrm>
            <a:off x="1509929" y="5562842"/>
            <a:ext cx="1944000" cy="1044000"/>
          </a:xfrm>
          <a:prstGeom prst="rect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834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-GB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Richa Mittal </a:t>
            </a:r>
            <a:endParaRPr/>
          </a:p>
          <a:p>
            <a:pPr indent="0" lvl="0" marL="0" marR="0" rtl="0" algn="ctr">
              <a:lnSpc>
                <a:spcPct val="1834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Fair Labor Association</a:t>
            </a:r>
            <a:endParaRPr b="0" i="0" sz="12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5" name="Google Shape;155;p3"/>
          <p:cNvSpPr/>
          <p:nvPr/>
        </p:nvSpPr>
        <p:spPr>
          <a:xfrm>
            <a:off x="3560165" y="5562842"/>
            <a:ext cx="1944000" cy="1044000"/>
          </a:xfrm>
          <a:prstGeom prst="rect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834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lang="en-GB" sz="1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Rebecca </a:t>
            </a:r>
            <a:r>
              <a:rPr b="1" i="0" lang="en-GB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White</a:t>
            </a:r>
            <a:endParaRPr/>
          </a:p>
          <a:p>
            <a:pPr indent="0" lvl="0" marL="0" marR="0" rtl="0" algn="ctr">
              <a:lnSpc>
                <a:spcPct val="1834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ProForest</a:t>
            </a:r>
            <a:endParaRPr b="0" i="0" sz="12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6" name="Google Shape;156;p3"/>
          <p:cNvSpPr/>
          <p:nvPr/>
        </p:nvSpPr>
        <p:spPr>
          <a:xfrm>
            <a:off x="7801752" y="2822615"/>
            <a:ext cx="1944000" cy="1044000"/>
          </a:xfrm>
          <a:prstGeom prst="rect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834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-GB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Alain Nguyen</a:t>
            </a:r>
            <a:endParaRPr/>
          </a:p>
          <a:p>
            <a:pPr indent="0" lvl="0" marL="0" marR="0" rtl="0" algn="ctr">
              <a:lnSpc>
                <a:spcPct val="1834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Nestl</a:t>
            </a:r>
            <a:r>
              <a:rPr b="0" i="0" lang="en-GB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é</a:t>
            </a:r>
            <a:endParaRPr b="0" i="0" sz="12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7" name="Google Shape;157;p3"/>
          <p:cNvSpPr/>
          <p:nvPr/>
        </p:nvSpPr>
        <p:spPr>
          <a:xfrm>
            <a:off x="6717842" y="5562842"/>
            <a:ext cx="1944000" cy="1044000"/>
          </a:xfrm>
          <a:prstGeom prst="rect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834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-GB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Virginie Mahin</a:t>
            </a:r>
            <a:endParaRPr/>
          </a:p>
          <a:p>
            <a:pPr indent="0" lvl="0" marL="0" marR="0" rtl="0" algn="ctr">
              <a:lnSpc>
                <a:spcPct val="1834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Mondelez International</a:t>
            </a:r>
            <a:endParaRPr b="0" i="0" sz="12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8" name="Google Shape;158;p3"/>
          <p:cNvSpPr/>
          <p:nvPr/>
        </p:nvSpPr>
        <p:spPr>
          <a:xfrm>
            <a:off x="8820529" y="5562842"/>
            <a:ext cx="1944000" cy="1044000"/>
          </a:xfrm>
          <a:prstGeom prst="rect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834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-GB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James Cruickshanks </a:t>
            </a:r>
            <a:endParaRPr/>
          </a:p>
          <a:p>
            <a:pPr indent="0" lvl="0" marL="0" marR="0" rtl="0" algn="ctr">
              <a:lnSpc>
                <a:spcPct val="1834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Smurfit WestRock </a:t>
            </a:r>
            <a:endParaRPr/>
          </a:p>
        </p:txBody>
      </p:sp>
      <p:pic>
        <p:nvPicPr>
          <p:cNvPr descr="A person smiling at camera&#10;&#10;Description automatically generated" id="159" name="Google Shape;159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059842" y="4133775"/>
            <a:ext cx="1260000" cy="126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erson in a suit&#10;&#10;Description automatically generated" id="160" name="Google Shape;160;p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162529" y="4133775"/>
            <a:ext cx="1260000" cy="12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"/>
          <p:cNvSpPr txBox="1"/>
          <p:nvPr>
            <p:ph type="title"/>
          </p:nvPr>
        </p:nvSpPr>
        <p:spPr>
          <a:xfrm>
            <a:off x="695325" y="365125"/>
            <a:ext cx="8632200" cy="12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GB" sz="3600"/>
              <a:t>Why AIM-Progress &amp; the Consumer Goods Forum have partnered on this tool</a:t>
            </a:r>
            <a:endParaRPr b="1" sz="3600"/>
          </a:p>
        </p:txBody>
      </p:sp>
      <p:pic>
        <p:nvPicPr>
          <p:cNvPr id="166" name="Google Shape;16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06767" y="2846300"/>
            <a:ext cx="4032000" cy="20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74121" y="3430940"/>
            <a:ext cx="5292000" cy="846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53"/>
          <p:cNvSpPr txBox="1"/>
          <p:nvPr>
            <p:ph type="title"/>
          </p:nvPr>
        </p:nvSpPr>
        <p:spPr>
          <a:xfrm>
            <a:off x="695325" y="365125"/>
            <a:ext cx="10801349" cy="12271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GB" sz="3600"/>
              <a:t>History of the tool</a:t>
            </a:r>
            <a:endParaRPr b="1" sz="3600"/>
          </a:p>
        </p:txBody>
      </p:sp>
      <p:pic>
        <p:nvPicPr>
          <p:cNvPr id="173" name="Google Shape;173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1125" y="2496475"/>
            <a:ext cx="3529750" cy="150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00077" y="4441050"/>
            <a:ext cx="5298699" cy="109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8"/>
          <p:cNvSpPr txBox="1"/>
          <p:nvPr/>
        </p:nvSpPr>
        <p:spPr>
          <a:xfrm>
            <a:off x="695325" y="1951903"/>
            <a:ext cx="3858000" cy="28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-GB" sz="2100" u="none" cap="none" strike="noStrik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A continuous process throughout which companies take action to identify and address risks and adverse impacts to people and the environment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diagram of a business process&#10;&#10;Description automatically generated" id="180" name="Google Shape;180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55807" y="2044110"/>
            <a:ext cx="6544888" cy="4084641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181" name="Google Shape;181;p48"/>
          <p:cNvSpPr txBox="1"/>
          <p:nvPr>
            <p:ph type="title"/>
          </p:nvPr>
        </p:nvSpPr>
        <p:spPr>
          <a:xfrm>
            <a:off x="695325" y="365125"/>
            <a:ext cx="6999000" cy="12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GB" sz="3600"/>
              <a:t>How this fits with the OECD framework/ UNGPs</a:t>
            </a:r>
            <a:endParaRPr b="1" sz="3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ue and white logo&#10;&#10;Description automatically generated" id="186" name="Google Shape;186;g31b52c1137f_3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99075" y="2546375"/>
            <a:ext cx="7261425" cy="153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4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2641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47"/>
          <p:cNvSpPr txBox="1"/>
          <p:nvPr/>
        </p:nvSpPr>
        <p:spPr>
          <a:xfrm>
            <a:off x="695325" y="6675756"/>
            <a:ext cx="240859" cy="4571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Google Shape;193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06631" y="346500"/>
            <a:ext cx="2595284" cy="580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50213" y="1213734"/>
            <a:ext cx="1618174" cy="937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57262" y="4134690"/>
            <a:ext cx="1728913" cy="476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4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01783" y="1428252"/>
            <a:ext cx="1491671" cy="580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4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819186" y="2537725"/>
            <a:ext cx="2025393" cy="680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4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891391" y="587859"/>
            <a:ext cx="1618174" cy="1252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4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068071" y="3374719"/>
            <a:ext cx="1191229" cy="1181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4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344345" y="2735378"/>
            <a:ext cx="1291598" cy="1229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0119358" y="2314314"/>
            <a:ext cx="1336512" cy="1432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4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456316" y="3374719"/>
            <a:ext cx="1291598" cy="12291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ue text on a black background&#10;&#10;Description automatically generated" id="203" name="Google Shape;203;p4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6493973" y="287640"/>
            <a:ext cx="2639431" cy="6019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urple and orange logo&#10;&#10;Description automatically generated" id="204" name="Google Shape;204;p47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120853" y="3567474"/>
            <a:ext cx="999123" cy="933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logo with a person's face and a star&#10;&#10;Description automatically generated" id="205" name="Google Shape;205;p47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7988033" y="1208697"/>
            <a:ext cx="1180776" cy="128977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6" name="Google Shape;206;p47"/>
          <p:cNvCxnSpPr/>
          <p:nvPr/>
        </p:nvCxnSpPr>
        <p:spPr>
          <a:xfrm>
            <a:off x="2631989" y="4833963"/>
            <a:ext cx="9113108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</p:cxnSp>
      <p:pic>
        <p:nvPicPr>
          <p:cNvPr descr="A black and white logo&#10;&#10;Description automatically generated" id="207" name="Google Shape;207;p47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2911657" y="5691198"/>
            <a:ext cx="2380915" cy="3868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yellow and blue background with a white circle and handshake&#10;&#10;Description automatically generated" id="208" name="Google Shape;208;p47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5473931" y="5505500"/>
            <a:ext cx="2474762" cy="8316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logo with blue lines on a black background&#10;&#10;Description automatically generated" id="209" name="Google Shape;209;p47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8041837" y="5070872"/>
            <a:ext cx="1650603" cy="16506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ue and white logo&#10;&#10;Description automatically generated" id="210" name="Google Shape;210;p47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9708177" y="5648220"/>
            <a:ext cx="2352137" cy="495905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47"/>
          <p:cNvSpPr/>
          <p:nvPr/>
        </p:nvSpPr>
        <p:spPr>
          <a:xfrm>
            <a:off x="342060" y="418142"/>
            <a:ext cx="2217981" cy="4171313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 cap="flat" cmpd="sng" w="19050">
            <a:solidFill>
              <a:srgbClr val="D9E5F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3C64"/>
              </a:buClr>
              <a:buSzPts val="2000"/>
              <a:buFont typeface="Arial"/>
              <a:buNone/>
            </a:pPr>
            <a:r>
              <a:rPr b="1" i="0" lang="en-GB" sz="1800" u="none" cap="none" strike="noStrike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PARTICIPATING COMPANIES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47"/>
          <p:cNvSpPr/>
          <p:nvPr/>
        </p:nvSpPr>
        <p:spPr>
          <a:xfrm>
            <a:off x="325221" y="4949747"/>
            <a:ext cx="2232236" cy="1726009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 cap="flat" cmpd="sng" w="19050">
            <a:solidFill>
              <a:srgbClr val="D9E5F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3C64"/>
              </a:buClr>
              <a:buSzPts val="1800"/>
              <a:buFont typeface="Arial"/>
              <a:buNone/>
            </a:pPr>
            <a:r>
              <a:rPr b="1" i="0" lang="en-GB" sz="1600" u="none" cap="none" strike="noStrike">
                <a:solidFill>
                  <a:srgbClr val="143C64"/>
                </a:solidFill>
                <a:latin typeface="Arial"/>
                <a:ea typeface="Arial"/>
                <a:cs typeface="Arial"/>
                <a:sym typeface="Arial"/>
              </a:rPr>
              <a:t>MEMBER ORGANISATIONS &amp; TECHNICAL PARTNERS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3" name="Google Shape;213;p47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2832375" y="2423579"/>
            <a:ext cx="2639425" cy="7610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ster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Rebecca White</dc:creator>
</cp:coreProperties>
</file>